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sldIdLst>
    <p:sldId id="4749" r:id="rId3"/>
    <p:sldId id="270" r:id="rId4"/>
    <p:sldId id="267" r:id="rId5"/>
    <p:sldId id="268" r:id="rId6"/>
    <p:sldId id="4776" r:id="rId7"/>
    <p:sldId id="4777" r:id="rId8"/>
    <p:sldId id="4780" r:id="rId9"/>
    <p:sldId id="261" r:id="rId10"/>
    <p:sldId id="262" r:id="rId11"/>
    <p:sldId id="263" r:id="rId12"/>
    <p:sldId id="264" r:id="rId13"/>
    <p:sldId id="265" r:id="rId14"/>
    <p:sldId id="269" r:id="rId15"/>
    <p:sldId id="266" r:id="rId16"/>
    <p:sldId id="4769" r:id="rId17"/>
    <p:sldId id="4770" r:id="rId18"/>
    <p:sldId id="4761" r:id="rId19"/>
    <p:sldId id="4771" r:id="rId20"/>
    <p:sldId id="4775" r:id="rId21"/>
    <p:sldId id="4750" r:id="rId22"/>
    <p:sldId id="4767" r:id="rId23"/>
    <p:sldId id="4754" r:id="rId24"/>
    <p:sldId id="4751" r:id="rId25"/>
    <p:sldId id="4764" r:id="rId26"/>
    <p:sldId id="4765" r:id="rId27"/>
    <p:sldId id="4766" r:id="rId28"/>
    <p:sldId id="4768" r:id="rId29"/>
    <p:sldId id="477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6"/>
    <p:restoredTop sz="96619" autoAdjust="0"/>
  </p:normalViewPr>
  <p:slideViewPr>
    <p:cSldViewPr snapToGrid="0">
      <p:cViewPr varScale="1">
        <p:scale>
          <a:sx n="84" d="100"/>
          <a:sy n="84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71569-8808-480B-89EE-CB5EFCECDCE7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40D7-E9E2-4BCE-8375-00B7E43DA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AB10-6A80-DC8C-5658-531FAEA6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D8447D-54F4-0527-8A38-474CF1BD4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703D3E-57A1-8AA6-9628-54C6EDED6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49F27-FC87-245A-E8C2-DCFAD2597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51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05490-338B-496F-75DF-4D556681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0A7480-3B28-8389-66A3-9C7BB3A37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CA1AC2-6B51-CBDB-C660-84232345C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AD0AD-B23B-6854-BA53-29D5D2111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57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具体来说，这里的用户个人资料包括：</a:t>
            </a:r>
            <a:r>
              <a:rPr lang="en-US" altLang="zh-CN" dirty="0" err="1"/>
              <a:t>xxxxxx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历史</a:t>
            </a:r>
            <a:r>
              <a:rPr lang="en-US" altLang="zh-CN" dirty="0"/>
              <a:t>APP/</a:t>
            </a:r>
            <a:r>
              <a:rPr lang="zh-CN" altLang="en-US" dirty="0"/>
              <a:t>服务序列可以是过去</a:t>
            </a:r>
            <a:r>
              <a:rPr lang="en-US" altLang="zh-CN" dirty="0"/>
              <a:t>30</a:t>
            </a:r>
            <a:r>
              <a:rPr lang="zh-CN" altLang="en-US" dirty="0"/>
              <a:t>天的交互序列；过去一天的交互序列；以及目前存在的过去</a:t>
            </a:r>
            <a:r>
              <a:rPr lang="en-US" altLang="zh-CN" dirty="0"/>
              <a:t>30</a:t>
            </a:r>
            <a:r>
              <a:rPr lang="zh-CN" altLang="en-US" dirty="0"/>
              <a:t>分钟的交互序列；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69C1-6B58-EB90-B504-259A0BC0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A8F23F-ECB6-AE33-51DA-E72FC4513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119363-32EC-2CB4-E0F7-49E77B2B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0029F-C041-18C9-2B6E-9A607536F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18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r>
              <a:rPr lang="en-US" altLang="zh-CN" dirty="0"/>
              <a:t>APP/</a:t>
            </a:r>
            <a:r>
              <a:rPr lang="zh-CN" altLang="en-US" dirty="0"/>
              <a:t>服务序列可以是过去</a:t>
            </a:r>
            <a:r>
              <a:rPr lang="en-US" altLang="zh-CN" dirty="0"/>
              <a:t>30</a:t>
            </a:r>
            <a:r>
              <a:rPr lang="zh-CN" altLang="en-US" dirty="0"/>
              <a:t>天的交互序列；过去一天的交互序列；以及目前存在的过去</a:t>
            </a:r>
            <a:r>
              <a:rPr lang="en-US" altLang="zh-CN" dirty="0"/>
              <a:t>30</a:t>
            </a:r>
            <a:r>
              <a:rPr lang="zh-CN" altLang="en-US" dirty="0"/>
              <a:t>分钟的交互序列；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580028-1D62-477D-A02D-B32FD1015F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34273" y="648535"/>
            <a:ext cx="11993276" cy="805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66" y="52365"/>
            <a:ext cx="2431440" cy="55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34273" y="648535"/>
            <a:ext cx="11993276" cy="805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66" y="52365"/>
            <a:ext cx="2431440" cy="55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0B8AC-0E41-4093-8013-D24AD3F73BB3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0EAF1-9E98-44EA-8EB1-70CA33ED0A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.png"/><Relationship Id="rId7" Type="http://schemas.openxmlformats.org/officeDocument/2006/relationships/image" Target="NUL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../media/image19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8.png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" y="168707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技术方案交流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2358" y="3139605"/>
            <a:ext cx="12191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电子科技大学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未来媒体研究中心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7865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特征学习：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任务描述：考虑有标注和无标注场景同时存在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解决方法：对有标注场景采用监督对比学习，对无标注场景采用自监督对比学习</a:t>
            </a:r>
          </a:p>
          <a:p>
            <a:pPr lvl="1"/>
            <a:r>
              <a:rPr lang="zh-CN" altLang="en-AU" sz="1800" dirty="0">
                <a:latin typeface="KaiTi" panose="02010609060101010101" pitchFamily="49" charset="-122"/>
                <a:ea typeface="KaiTi" panose="02010609060101010101" pitchFamily="49" charset="-122"/>
              </a:rPr>
              <a:t>数据增强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：通过交互数据扰动，实现表征鲁棒性学习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AU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271689"/>
            <a:ext cx="6505904" cy="32211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特征学习：</a:t>
            </a:r>
            <a:endParaRPr lang="en-AU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</a:rPr>
              <a:t>任务描述：仅能获取无标注用户数据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</a:rPr>
              <a:t>解决方法：采用基于场景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</a:rPr>
              <a:t>Prototype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</a:rPr>
              <a:t>的自监督对比学习</a:t>
            </a:r>
          </a:p>
          <a:p>
            <a:pPr lvl="1"/>
            <a:endParaRPr lang="en-AU" altLang="zh-CN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lvl="1"/>
            <a:endParaRPr lang="en-AU" altLang="zh-CN" sz="1800" dirty="0"/>
          </a:p>
          <a:p>
            <a:endParaRPr lang="en-AU" sz="18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448" y="3074515"/>
            <a:ext cx="7772400" cy="35677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克服特征学习中长尾问题：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采用层次化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K-means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聚类和采样，获取场景概念分布更均衡的表征学习数据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AU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 rotWithShape="1">
          <a:blip r:embed="rId2"/>
          <a:srcRect l="1" r="800" b="16722"/>
          <a:stretch>
            <a:fillRect/>
          </a:stretch>
        </p:blipFill>
        <p:spPr>
          <a:xfrm>
            <a:off x="1818463" y="2969264"/>
            <a:ext cx="6494370" cy="3623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636401" y="14362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未知场景定义：</a:t>
            </a:r>
            <a:endParaRPr lang="en-AU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目的：基于用户特征聚类产生新场景，同先前的语义化场景标注对齐，通过大语言模型定义未知场景</a:t>
            </a: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特征回溯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同类场景下的用户特征回溯到用户数据</a:t>
            </a: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文本转化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应用名、使用时长、交互次数、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POI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等转化为文本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提示词设计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将用户数据转化为语义化文本提示词</a:t>
            </a: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最优场景描述选择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: 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选择出现频次最高的场景描述作为当前未知场景定义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场景发现技术路线可行性分析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技术路线方面：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AU" sz="1800" dirty="0" err="1">
                <a:latin typeface="KaiTi" panose="02010609060101010101" pitchFamily="49" charset="-122"/>
                <a:ea typeface="KaiTi" panose="02010609060101010101" pitchFamily="49" charset="-122"/>
              </a:rPr>
              <a:t>数据预处理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：考虑了噪声数据滤除（活跃度低）和标准化处理，解决特征尺度一致问题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特征表示方面：使用复合编码方案以整合多模态用户数据，例如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名称，时间戳，使用时长，位置等信息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有效的序列编码策略：使用掩码预测的预训练策略有效建模用户与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的时序交互模式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模型训练方面：充分考虑了基于半监督以及无监督的场景表征学习策略，且实现了对数据长尾分布问题的有效建模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已有基础方面：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AU" sz="1800" dirty="0" err="1">
                <a:latin typeface="KaiTi" panose="02010609060101010101" pitchFamily="49" charset="-122"/>
                <a:ea typeface="KaiTi" panose="02010609060101010101" pitchFamily="49" charset="-122"/>
              </a:rPr>
              <a:t>项目组长期从事数据表征学习的研究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，在长尾分布学习、小样本学习、自监督学习等有限标注场景下的表征学习方面发表了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CCF-A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类会议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期刊论文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50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余篇</a:t>
            </a:r>
            <a:endParaRPr lang="en-US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69022-2FB2-4FA6-A09F-8887F847FFC1}" type="slidenum">
              <a:rPr lang="zh-CN" altLang="en-US" sz="1600" smtClean="0"/>
              <a:t>15</a:t>
            </a:fld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135893" y="199223"/>
            <a:ext cx="20134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27381" y="1700808"/>
            <a:ext cx="11233248" cy="4040465"/>
            <a:chOff x="323528" y="1736914"/>
            <a:chExt cx="8424936" cy="3030349"/>
          </a:xfrm>
        </p:grpSpPr>
        <p:sp>
          <p:nvSpPr>
            <p:cNvPr id="3" name="矩形: 圆角 2"/>
            <p:cNvSpPr/>
            <p:nvPr/>
          </p:nvSpPr>
          <p:spPr>
            <a:xfrm>
              <a:off x="323528" y="1736915"/>
              <a:ext cx="2540430" cy="3030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矩形 3"/>
            <p:cNvSpPr/>
            <p:nvPr/>
          </p:nvSpPr>
          <p:spPr>
            <a:xfrm>
              <a:off x="424073" y="3092907"/>
              <a:ext cx="2291360" cy="430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</a:t>
              </a: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的场景特征</a:t>
              </a:r>
            </a:p>
          </p:txBody>
        </p:sp>
        <p:sp>
          <p:nvSpPr>
            <p:cNvPr id="6" name="箭头: 下 5"/>
            <p:cNvSpPr/>
            <p:nvPr/>
          </p:nvSpPr>
          <p:spPr>
            <a:xfrm rot="16200000">
              <a:off x="2865309" y="3052351"/>
              <a:ext cx="426180" cy="398506"/>
            </a:xfrm>
            <a:prstGeom prst="downArrow">
              <a:avLst>
                <a:gd name="adj1" fmla="val 50000"/>
                <a:gd name="adj2" fmla="val 51322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3273374" y="1736914"/>
              <a:ext cx="2540430" cy="30263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3420856" y="1797978"/>
              <a:ext cx="2291360" cy="430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分类算法</a:t>
              </a:r>
            </a:p>
          </p:txBody>
        </p:sp>
        <p:sp>
          <p:nvSpPr>
            <p:cNvPr id="9" name="箭头: 下 8"/>
            <p:cNvSpPr/>
            <p:nvPr/>
          </p:nvSpPr>
          <p:spPr>
            <a:xfrm rot="16200000">
              <a:off x="5797829" y="3050828"/>
              <a:ext cx="426180" cy="398506"/>
            </a:xfrm>
            <a:prstGeom prst="downArrow">
              <a:avLst>
                <a:gd name="adj1" fmla="val 50000"/>
                <a:gd name="adj2" fmla="val 51322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6208034" y="1736914"/>
              <a:ext cx="2540430" cy="30263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49518" y="2301819"/>
              <a:ext cx="970571" cy="35005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旅游</a:t>
              </a:r>
              <a:endPara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289123" y="1801990"/>
              <a:ext cx="2291360" cy="430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出行场景分类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949517" y="2803802"/>
              <a:ext cx="970571" cy="35005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通勤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953852" y="3402008"/>
              <a:ext cx="970571" cy="35005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购物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949514" y="3996529"/>
              <a:ext cx="970571" cy="35005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380855" y="2328291"/>
              <a:ext cx="2235588" cy="20182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3766333" y="2516828"/>
              <a:ext cx="846057" cy="410260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5" dirty="0" err="1"/>
                <a:t>SVM</a:t>
              </a:r>
              <a:endParaRPr lang="zh-CN" altLang="en-US" sz="1865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83359" y="2721957"/>
              <a:ext cx="770514" cy="513746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5" dirty="0"/>
                <a:t>DNN</a:t>
              </a:r>
              <a:endParaRPr lang="zh-CN" altLang="en-US" sz="1865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29676" y="3188989"/>
              <a:ext cx="1569407" cy="513746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5" dirty="0"/>
                <a:t>Tab-Transformer</a:t>
              </a:r>
              <a:endParaRPr lang="zh-CN" altLang="en-US" sz="1865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229362" y="3780366"/>
              <a:ext cx="830306" cy="513746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5" dirty="0"/>
                <a:t>GBDT</a:t>
              </a:r>
              <a:endParaRPr lang="zh-CN" altLang="en-US" sz="1865" dirty="0"/>
            </a:p>
          </p:txBody>
        </p:sp>
        <p:cxnSp>
          <p:nvCxnSpPr>
            <p:cNvPr id="22" name="连接符: 肘形 21"/>
            <p:cNvCxnSpPr>
              <a:stCxn id="10" idx="1"/>
              <a:endCxn id="11" idx="1"/>
            </p:cNvCxnSpPr>
            <p:nvPr/>
          </p:nvCxnSpPr>
          <p:spPr>
            <a:xfrm rot="10800000" flipH="1">
              <a:off x="6208033" y="2476848"/>
              <a:ext cx="741484" cy="773235"/>
            </a:xfrm>
            <a:prstGeom prst="bentConnector3">
              <a:avLst>
                <a:gd name="adj1" fmla="val 39791"/>
              </a:avLst>
            </a:prstGeom>
            <a:ln w="76200">
              <a:solidFill>
                <a:srgbClr val="B4C7E7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肘形 22"/>
            <p:cNvCxnSpPr>
              <a:stCxn id="10" idx="1"/>
              <a:endCxn id="14" idx="1"/>
            </p:cNvCxnSpPr>
            <p:nvPr/>
          </p:nvCxnSpPr>
          <p:spPr>
            <a:xfrm rot="10800000" flipH="1" flipV="1">
              <a:off x="6208033" y="3250081"/>
              <a:ext cx="745819" cy="326954"/>
            </a:xfrm>
            <a:prstGeom prst="bentConnector3">
              <a:avLst>
                <a:gd name="adj1" fmla="val 39324"/>
              </a:avLst>
            </a:prstGeom>
            <a:ln w="76200">
              <a:solidFill>
                <a:srgbClr val="B4C7E7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/>
            <p:cNvCxnSpPr>
              <a:stCxn id="10" idx="1"/>
              <a:endCxn id="15" idx="1"/>
            </p:cNvCxnSpPr>
            <p:nvPr/>
          </p:nvCxnSpPr>
          <p:spPr>
            <a:xfrm rot="10800000" flipH="1" flipV="1">
              <a:off x="6208034" y="3250081"/>
              <a:ext cx="741480" cy="921476"/>
            </a:xfrm>
            <a:prstGeom prst="bentConnector3">
              <a:avLst>
                <a:gd name="adj1" fmla="val 39333"/>
              </a:avLst>
            </a:prstGeom>
            <a:ln w="76200">
              <a:solidFill>
                <a:srgbClr val="B4C7E7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/>
            <p:cNvCxnSpPr>
              <a:stCxn id="10" idx="1"/>
              <a:endCxn id="13" idx="1"/>
            </p:cNvCxnSpPr>
            <p:nvPr/>
          </p:nvCxnSpPr>
          <p:spPr>
            <a:xfrm rot="10800000" flipH="1">
              <a:off x="6208034" y="2978830"/>
              <a:ext cx="741484" cy="271252"/>
            </a:xfrm>
            <a:prstGeom prst="bentConnector3">
              <a:avLst>
                <a:gd name="adj1" fmla="val 39608"/>
              </a:avLst>
            </a:prstGeom>
            <a:ln w="76200">
              <a:solidFill>
                <a:srgbClr val="B4C7E7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69022-2FB2-4FA6-A09F-8887F847FFC1}" type="slidenum">
              <a:rPr lang="zh-CN" altLang="en-US" sz="1600" smtClean="0"/>
              <a:t>16</a:t>
            </a:fld>
            <a:endParaRPr lang="zh-CN" altLang="en-US" sz="1600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431371" y="208280"/>
            <a:ext cx="24002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数据处理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93" y="452749"/>
            <a:ext cx="1858905" cy="4957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3676" y="635532"/>
            <a:ext cx="11521280" cy="15765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zh-CN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1311" y="738728"/>
            <a:ext cx="2555549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）数据预处理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7833" y="4293959"/>
            <a:ext cx="2189824" cy="5078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）标签编码</a:t>
            </a:r>
            <a:endParaRPr lang="en-US" altLang="zh-CN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132" y="1588372"/>
            <a:ext cx="9820275" cy="1095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657" y="2972586"/>
            <a:ext cx="9048750" cy="1266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52" y="5273397"/>
            <a:ext cx="11277600" cy="10096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201540" y="1967727"/>
            <a:ext cx="1358119" cy="535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/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原数据：</a:t>
            </a:r>
            <a:endParaRPr lang="zh-CN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201540" y="3462284"/>
            <a:ext cx="2103120" cy="535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/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预处理后数据：</a:t>
            </a:r>
            <a:endParaRPr lang="zh-CN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F8A951-D3A4-98CB-806B-F8963E91FBDC}"/>
              </a:ext>
            </a:extLst>
          </p:cNvPr>
          <p:cNvSpPr txBox="1"/>
          <p:nvPr/>
        </p:nvSpPr>
        <p:spPr>
          <a:xfrm>
            <a:off x="561252" y="4803594"/>
            <a:ext cx="1053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每个字段</a:t>
            </a:r>
            <a:r>
              <a:rPr lang="zh-CN" altLang="zh-CN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进行标签编码，转换为数值形式，对于包含应用名称的多列进行联合编码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D01B6-0309-3C0F-8580-ADBDD9809459}"/>
              </a:ext>
            </a:extLst>
          </p:cNvPr>
          <p:cNvSpPr txBox="1"/>
          <p:nvPr/>
        </p:nvSpPr>
        <p:spPr>
          <a:xfrm>
            <a:off x="561252" y="1079778"/>
            <a:ext cx="105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提取每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个字段</a:t>
            </a:r>
            <a:r>
              <a:rPr lang="zh-CN" altLang="zh-CN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的关键信息，过滤掉干扰信息。将一列包含多个应用的</a:t>
            </a:r>
            <a:r>
              <a:rPr lang="zh-CN" altLang="en-US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zh-CN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统一划分为</a:t>
            </a:r>
            <a:r>
              <a:rPr lang="en-US" altLang="zh-CN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列，方便后续处理。</a:t>
            </a:r>
            <a:endParaRPr lang="zh-CN" altLang="en-US" sz="18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69022-2FB2-4FA6-A09F-8887F847FFC1}" type="slidenum">
              <a:rPr lang="zh-CN" altLang="en-US" sz="1600" smtClean="0"/>
              <a:t>17</a:t>
            </a:fld>
            <a:endParaRPr lang="zh-CN" altLang="en-US" sz="1600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35360" y="260648"/>
            <a:ext cx="48965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TabTransformer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93" y="452749"/>
            <a:ext cx="1858905" cy="4957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1371" y="917663"/>
            <a:ext cx="6297352" cy="1455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TabTransformer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是一种专为表格数据设计的深度学习模型，通过结合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Transformer 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架构和自监督预训练技术，显著提升了表格数据建模的性能，非常适合处理高维稀疏表格数据。</a:t>
            </a: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b="6288"/>
          <a:stretch/>
        </p:blipFill>
        <p:spPr>
          <a:xfrm>
            <a:off x="6864085" y="1025101"/>
            <a:ext cx="4518660" cy="5167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067" y="2479062"/>
            <a:ext cx="1925272" cy="2130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连续变量</a:t>
            </a:r>
            <a:r>
              <a:rPr lang="en-US" alt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zh-CN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longitude</a:t>
            </a: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latitude</a:t>
            </a:r>
            <a:endParaRPr lang="en-US" altLang="zh-CN" sz="1865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…</a:t>
            </a:r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DC4DB-8725-04E0-A50B-AB7CAD206B84}"/>
              </a:ext>
            </a:extLst>
          </p:cNvPr>
          <p:cNvSpPr txBox="1"/>
          <p:nvPr/>
        </p:nvSpPr>
        <p:spPr>
          <a:xfrm>
            <a:off x="2854833" y="2479062"/>
            <a:ext cx="2869324" cy="3928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离散类别变量：</a:t>
            </a: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serviceUsage</a:t>
            </a: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preServiceUsage</a:t>
            </a:r>
            <a:endParaRPr lang="zh-CN" altLang="en-US" sz="1865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postS</a:t>
            </a: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erviceUsage</a:t>
            </a:r>
            <a:endParaRPr lang="zh-CN" altLang="en-US" sz="1865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futureS</a:t>
            </a: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erviceUsage</a:t>
            </a:r>
            <a:endParaRPr lang="zh-CN" altLang="en-US" sz="1865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motionState</a:t>
            </a: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wifisSate</a:t>
            </a:r>
          </a:p>
          <a:p>
            <a:pPr algn="l">
              <a:lnSpc>
                <a:spcPct val="150000"/>
              </a:lnSpc>
            </a:pPr>
            <a:r>
              <a:rPr lang="zh-CN" altLang="en-US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</a:p>
          <a:p>
            <a:pPr algn="l">
              <a:lnSpc>
                <a:spcPct val="150000"/>
              </a:lnSpc>
            </a:pPr>
            <a:r>
              <a:rPr lang="en-US" altLang="zh-CN" sz="1865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…</a:t>
            </a:r>
            <a:endParaRPr lang="zh-CN" altLang="en-US" sz="1865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69022-2FB2-4FA6-A09F-8887F847FFC1}" type="slidenum">
              <a:rPr lang="zh-CN" altLang="en-US" sz="1600" smtClean="0"/>
              <a:t>18</a:t>
            </a:fld>
            <a:endParaRPr lang="zh-CN" altLang="en-US" sz="1600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35360" y="260648"/>
            <a:ext cx="48965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TabTransformer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93" y="452749"/>
            <a:ext cx="1858905" cy="4957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1165" y="917575"/>
            <a:ext cx="6528435" cy="484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模型结构：</a:t>
            </a:r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7437"/>
          <a:stretch/>
        </p:blipFill>
        <p:spPr>
          <a:xfrm>
            <a:off x="1166494" y="1453771"/>
            <a:ext cx="10096051" cy="2659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696" y="4164579"/>
            <a:ext cx="7520962" cy="470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为满足手机端侧部署要求，模型需轻量化，模型总参数量为</a:t>
            </a:r>
            <a:r>
              <a:rPr lang="en-US" alt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0.1M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69022-2FB2-4FA6-A09F-8887F847FFC1}" type="slidenum">
              <a:rPr lang="zh-CN" altLang="en-US" sz="1600" smtClean="0"/>
              <a:t>19</a:t>
            </a:fld>
            <a:endParaRPr lang="zh-CN" altLang="en-US" sz="1600"/>
          </a:p>
        </p:txBody>
      </p: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303554" y="118512"/>
            <a:ext cx="48965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TabTransformer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93" y="452749"/>
            <a:ext cx="1858905" cy="4957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5688" y="533484"/>
            <a:ext cx="6909260" cy="13741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进行初步的训练测试</a:t>
            </a:r>
            <a:endParaRPr lang="en-US" altLang="zh-CN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数据量：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条数据。</a:t>
            </a:r>
            <a:r>
              <a:rPr lang="en-US" altLang="zh-CN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条作为训练集，</a:t>
            </a:r>
            <a:r>
              <a:rPr lang="en-US" alt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条作为验证集。</a:t>
            </a:r>
          </a:p>
          <a:p>
            <a:pPr algn="l">
              <a:lnSpc>
                <a:spcPct val="150000"/>
              </a:lnSpc>
            </a:pPr>
            <a:r>
              <a:rPr lang="zh-CN" sz="1865" b="1" dirty="0" err="1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训练过程：</a:t>
            </a:r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1">
            <a:extLst>
              <a:ext uri="{FF2B5EF4-FFF2-40B4-BE49-F238E27FC236}">
                <a16:creationId xmlns:a16="http://schemas.microsoft.com/office/drawing/2014/main" id="{8DC279BC-D5DB-9A79-0F6F-844CD77E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61" r="11959"/>
          <a:stretch/>
        </p:blipFill>
        <p:spPr>
          <a:xfrm>
            <a:off x="536039" y="1907623"/>
            <a:ext cx="6189978" cy="4459512"/>
          </a:xfrm>
          <a:prstGeom prst="rect">
            <a:avLst/>
          </a:prstGeom>
        </p:spPr>
      </p:pic>
      <p:pic>
        <p:nvPicPr>
          <p:cNvPr id="7" name="图片 6" descr="2">
            <a:extLst>
              <a:ext uri="{FF2B5EF4-FFF2-40B4-BE49-F238E27FC236}">
                <a16:creationId xmlns:a16="http://schemas.microsoft.com/office/drawing/2014/main" id="{32316D0D-E218-ECF7-C9A5-8984C537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13" t="14576" r="49525" b="34925"/>
          <a:stretch/>
        </p:blipFill>
        <p:spPr>
          <a:xfrm>
            <a:off x="7568777" y="1156456"/>
            <a:ext cx="3872753" cy="2640693"/>
          </a:xfrm>
          <a:prstGeom prst="rect">
            <a:avLst/>
          </a:prstGeom>
        </p:spPr>
      </p:pic>
      <p:pic>
        <p:nvPicPr>
          <p:cNvPr id="8" name="图片 7" descr="2">
            <a:extLst>
              <a:ext uri="{FF2B5EF4-FFF2-40B4-BE49-F238E27FC236}">
                <a16:creationId xmlns:a16="http://schemas.microsoft.com/office/drawing/2014/main" id="{C933067D-C9CB-E1B7-5477-29E42266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475" t="16763" r="5067" b="32738"/>
          <a:stretch/>
        </p:blipFill>
        <p:spPr>
          <a:xfrm>
            <a:off x="7513705" y="4005148"/>
            <a:ext cx="3982896" cy="25449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3A2C36-9847-AED9-DED9-889D2963340B}"/>
              </a:ext>
            </a:extLst>
          </p:cNvPr>
          <p:cNvSpPr txBox="1"/>
          <p:nvPr/>
        </p:nvSpPr>
        <p:spPr>
          <a:xfrm>
            <a:off x="386941" y="6416322"/>
            <a:ext cx="423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训练结果：</a:t>
            </a:r>
            <a:r>
              <a:rPr lang="en-US" altLang="zh-CN" sz="18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= 0.78  acc = 0.71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492265" y="1809585"/>
            <a:ext cx="3163874" cy="336345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75940" y="1877451"/>
            <a:ext cx="2853680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场景发现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3886" y="91992"/>
            <a:ext cx="729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基于用户行为和社会热点的细粒度场景挖掘和推荐</a:t>
            </a:r>
          </a:p>
        </p:txBody>
      </p:sp>
      <p:sp>
        <p:nvSpPr>
          <p:cNvPr id="10" name="矩形 9"/>
          <p:cNvSpPr/>
          <p:nvPr/>
        </p:nvSpPr>
        <p:spPr>
          <a:xfrm>
            <a:off x="845173" y="2425519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特征学习</a:t>
            </a:r>
          </a:p>
        </p:txBody>
      </p:sp>
      <p:sp>
        <p:nvSpPr>
          <p:cNvPr id="11" name="箭头: 下 10"/>
          <p:cNvSpPr/>
          <p:nvPr/>
        </p:nvSpPr>
        <p:spPr>
          <a:xfrm>
            <a:off x="1851466" y="2811056"/>
            <a:ext cx="337258" cy="4357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箭头: 下 21"/>
          <p:cNvSpPr/>
          <p:nvPr/>
        </p:nvSpPr>
        <p:spPr>
          <a:xfrm rot="16200000">
            <a:off x="3681051" y="3207183"/>
            <a:ext cx="473654" cy="496303"/>
          </a:xfrm>
          <a:prstGeom prst="downArrow">
            <a:avLst>
              <a:gd name="adj1" fmla="val 50000"/>
              <a:gd name="adj2" fmla="val 5132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矩形: 圆角 3"/>
          <p:cNvSpPr/>
          <p:nvPr/>
        </p:nvSpPr>
        <p:spPr>
          <a:xfrm>
            <a:off x="4166029" y="1805126"/>
            <a:ext cx="3163874" cy="336345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349704" y="1872992"/>
            <a:ext cx="2853680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场景识别</a:t>
            </a:r>
          </a:p>
        </p:txBody>
      </p:sp>
      <p:sp>
        <p:nvSpPr>
          <p:cNvPr id="20" name="矩形 19"/>
          <p:cNvSpPr/>
          <p:nvPr/>
        </p:nvSpPr>
        <p:spPr>
          <a:xfrm>
            <a:off x="4518933" y="2425519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融合特征</a:t>
            </a:r>
          </a:p>
        </p:txBody>
      </p:sp>
      <p:sp>
        <p:nvSpPr>
          <p:cNvPr id="28" name="箭头: 下 27"/>
          <p:cNvSpPr/>
          <p:nvPr/>
        </p:nvSpPr>
        <p:spPr>
          <a:xfrm rot="16200000">
            <a:off x="7338565" y="3207182"/>
            <a:ext cx="473654" cy="496303"/>
          </a:xfrm>
          <a:prstGeom prst="downArrow">
            <a:avLst>
              <a:gd name="adj1" fmla="val 50000"/>
              <a:gd name="adj2" fmla="val 5132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矩形: 圆角 31"/>
          <p:cNvSpPr/>
          <p:nvPr/>
        </p:nvSpPr>
        <p:spPr>
          <a:xfrm>
            <a:off x="7820879" y="1805126"/>
            <a:ext cx="3163874" cy="336345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332534" y="2429777"/>
            <a:ext cx="932381" cy="7625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特定场景</a:t>
            </a:r>
          </a:p>
        </p:txBody>
      </p:sp>
      <p:sp>
        <p:nvSpPr>
          <p:cNvPr id="39" name="矩形 38"/>
          <p:cNvSpPr/>
          <p:nvPr/>
        </p:nvSpPr>
        <p:spPr>
          <a:xfrm>
            <a:off x="7921869" y="1877451"/>
            <a:ext cx="2853680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服务推荐</a:t>
            </a:r>
          </a:p>
        </p:txBody>
      </p:sp>
      <p:sp>
        <p:nvSpPr>
          <p:cNvPr id="3" name="矩形 2"/>
          <p:cNvSpPr/>
          <p:nvPr/>
        </p:nvSpPr>
        <p:spPr>
          <a:xfrm>
            <a:off x="845168" y="3260811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场景聚类</a:t>
            </a:r>
          </a:p>
        </p:txBody>
      </p:sp>
      <p:sp>
        <p:nvSpPr>
          <p:cNvPr id="8" name="箭头: 下 7"/>
          <p:cNvSpPr/>
          <p:nvPr/>
        </p:nvSpPr>
        <p:spPr>
          <a:xfrm>
            <a:off x="1851466" y="3649862"/>
            <a:ext cx="337258" cy="4357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 11"/>
          <p:cNvSpPr/>
          <p:nvPr/>
        </p:nvSpPr>
        <p:spPr>
          <a:xfrm>
            <a:off x="845168" y="4096103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</a:p>
        </p:txBody>
      </p:sp>
      <p:sp>
        <p:nvSpPr>
          <p:cNvPr id="13" name="矩形 12"/>
          <p:cNvSpPr/>
          <p:nvPr/>
        </p:nvSpPr>
        <p:spPr>
          <a:xfrm>
            <a:off x="4518933" y="3260810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</a:t>
            </a:r>
          </a:p>
        </p:txBody>
      </p:sp>
      <p:sp>
        <p:nvSpPr>
          <p:cNvPr id="15" name="箭头: 下 14"/>
          <p:cNvSpPr/>
          <p:nvPr/>
        </p:nvSpPr>
        <p:spPr>
          <a:xfrm>
            <a:off x="5553937" y="2811648"/>
            <a:ext cx="337258" cy="4357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箭头: 下 15"/>
          <p:cNvSpPr/>
          <p:nvPr/>
        </p:nvSpPr>
        <p:spPr>
          <a:xfrm>
            <a:off x="5544161" y="3649861"/>
            <a:ext cx="337258" cy="4357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矩形 16"/>
          <p:cNvSpPr/>
          <p:nvPr/>
        </p:nvSpPr>
        <p:spPr>
          <a:xfrm>
            <a:off x="4518933" y="4096103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场景分类</a:t>
            </a:r>
          </a:p>
        </p:txBody>
      </p:sp>
      <p:sp>
        <p:nvSpPr>
          <p:cNvPr id="25" name="矩形 24"/>
          <p:cNvSpPr/>
          <p:nvPr/>
        </p:nvSpPr>
        <p:spPr>
          <a:xfrm>
            <a:off x="8173781" y="4290176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服务推荐</a:t>
            </a:r>
          </a:p>
        </p:txBody>
      </p:sp>
      <p:sp>
        <p:nvSpPr>
          <p:cNvPr id="31" name="矩形 30"/>
          <p:cNvSpPr/>
          <p:nvPr/>
        </p:nvSpPr>
        <p:spPr>
          <a:xfrm>
            <a:off x="9556445" y="2429777"/>
            <a:ext cx="932381" cy="7625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历史交互</a:t>
            </a:r>
          </a:p>
        </p:txBody>
      </p:sp>
      <p:cxnSp>
        <p:nvCxnSpPr>
          <p:cNvPr id="42" name="连接符: 肘形 41"/>
          <p:cNvCxnSpPr>
            <a:stCxn id="34" idx="2"/>
            <a:endCxn id="25" idx="0"/>
          </p:cNvCxnSpPr>
          <p:nvPr/>
        </p:nvCxnSpPr>
        <p:spPr>
          <a:xfrm rot="16200000" flipH="1">
            <a:off x="8551850" y="3439210"/>
            <a:ext cx="1097841" cy="604090"/>
          </a:xfrm>
          <a:prstGeom prst="bentConnector3">
            <a:avLst>
              <a:gd name="adj1" fmla="val 37661"/>
            </a:avLst>
          </a:prstGeom>
          <a:ln w="168275">
            <a:solidFill>
              <a:srgbClr val="B4C7E7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31" idx="2"/>
            <a:endCxn id="25" idx="0"/>
          </p:cNvCxnSpPr>
          <p:nvPr/>
        </p:nvCxnSpPr>
        <p:spPr>
          <a:xfrm rot="5400000">
            <a:off x="9163806" y="3431345"/>
            <a:ext cx="1097841" cy="619821"/>
          </a:xfrm>
          <a:prstGeom prst="bentConnector3">
            <a:avLst>
              <a:gd name="adj1" fmla="val 37738"/>
            </a:avLst>
          </a:prstGeom>
          <a:ln w="168275">
            <a:solidFill>
              <a:srgbClr val="B4C7E7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3" y="36384"/>
            <a:ext cx="74612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基于场景</a:t>
            </a:r>
            <a:r>
              <a:rPr kumimoji="0" lang="zh-SG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角 13"/>
          <p:cNvSpPr/>
          <p:nvPr/>
        </p:nvSpPr>
        <p:spPr>
          <a:xfrm>
            <a:off x="2472202" y="3865885"/>
            <a:ext cx="3163874" cy="21503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55877" y="3933751"/>
            <a:ext cx="2853680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知识图谱构建</a:t>
            </a:r>
          </a:p>
        </p:txBody>
      </p:sp>
      <p:sp>
        <p:nvSpPr>
          <p:cNvPr id="14" name="矩形 13"/>
          <p:cNvSpPr/>
          <p:nvPr/>
        </p:nvSpPr>
        <p:spPr>
          <a:xfrm>
            <a:off x="2825106" y="5218309"/>
            <a:ext cx="2458067" cy="580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服务的直接关联关系</a:t>
            </a:r>
          </a:p>
        </p:txBody>
      </p:sp>
      <p:sp>
        <p:nvSpPr>
          <p:cNvPr id="15" name="矩形 14"/>
          <p:cNvSpPr/>
          <p:nvPr/>
        </p:nvSpPr>
        <p:spPr>
          <a:xfrm>
            <a:off x="2825110" y="4481819"/>
            <a:ext cx="2458067" cy="3890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历史数据</a:t>
            </a:r>
          </a:p>
        </p:txBody>
      </p:sp>
      <p:sp>
        <p:nvSpPr>
          <p:cNvPr id="16" name="箭头: 下 10"/>
          <p:cNvSpPr/>
          <p:nvPr/>
        </p:nvSpPr>
        <p:spPr>
          <a:xfrm>
            <a:off x="3831403" y="4881424"/>
            <a:ext cx="337258" cy="33688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79" y="3996522"/>
            <a:ext cx="2609957" cy="24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"/>
          <p:cNvSpPr txBox="1"/>
          <p:nvPr/>
        </p:nvSpPr>
        <p:spPr>
          <a:xfrm>
            <a:off x="6096000" y="34954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十字形 22"/>
          <p:cNvSpPr/>
          <p:nvPr/>
        </p:nvSpPr>
        <p:spPr>
          <a:xfrm>
            <a:off x="4511213" y="2915978"/>
            <a:ext cx="708613" cy="722308"/>
          </a:xfrm>
          <a:prstGeom prst="plus">
            <a:avLst>
              <a:gd name="adj" fmla="val 3805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SG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30811" y="6285365"/>
            <a:ext cx="83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S_can</a:t>
            </a:r>
            <a:endParaRPr lang="zh-SG" altLang="en-US" i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9636125" y="2954020"/>
            <a:ext cx="27438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SG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</a:t>
            </a:r>
            <a:r>
              <a:rPr lang="en-SG" altLang="zh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SG" altLang="zh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sigmoid()</a:t>
            </a:r>
            <a:endParaRPr lang="zh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636336" y="2848881"/>
            <a:ext cx="2208628" cy="58011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29" name="右箭头 28"/>
          <p:cNvSpPr/>
          <p:nvPr/>
        </p:nvSpPr>
        <p:spPr>
          <a:xfrm>
            <a:off x="8511326" y="3000748"/>
            <a:ext cx="998399" cy="276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66092" y="3495474"/>
            <a:ext cx="215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aramond" panose="02020404030301010803" pitchFamily="18" charset="0"/>
                <a:cs typeface="Times New Roman" panose="02020603050405020304" pitchFamily="18" charset="0"/>
              </a:rPr>
              <a:t>APP/</a:t>
            </a:r>
            <a:r>
              <a:rPr lang="zh-CN" altLang="en-US" b="1" dirty="0">
                <a:latin typeface="Garamond" panose="02020404030301010803" pitchFamily="18" charset="0"/>
                <a:cs typeface="Times New Roman" panose="02020603050405020304" pitchFamily="18" charset="0"/>
              </a:rPr>
              <a:t>服务推荐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F236C8-11F5-3E42-89D9-30AAF2F1D0B8}"/>
              </a:ext>
            </a:extLst>
          </p:cNvPr>
          <p:cNvGrpSpPr/>
          <p:nvPr/>
        </p:nvGrpSpPr>
        <p:grpSpPr>
          <a:xfrm>
            <a:off x="2268936" y="1298094"/>
            <a:ext cx="8433907" cy="1328836"/>
            <a:chOff x="523524" y="1361343"/>
            <a:chExt cx="8433907" cy="1328836"/>
          </a:xfrm>
        </p:grpSpPr>
        <p:sp>
          <p:nvSpPr>
            <p:cNvPr id="8" name="文本框 7"/>
            <p:cNvSpPr txBox="1"/>
            <p:nvPr/>
          </p:nvSpPr>
          <p:spPr>
            <a:xfrm>
              <a:off x="2620727" y="1361343"/>
              <a:ext cx="633670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SG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[s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s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…, s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n-1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SG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SG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  <a:p>
              <a:endParaRPr lang="en-US" altLang="zh-SG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3524" y="1625826"/>
              <a:ext cx="2301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APP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服务序列：</a:t>
              </a:r>
              <a:endParaRPr lang="zh-SG" altLang="en-US" b="1" dirty="0">
                <a:latin typeface="Garamond" panose="020204040303010108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91626" y="1953667"/>
              <a:ext cx="1733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用户画像数据：</a:t>
              </a:r>
              <a:endParaRPr lang="zh-SG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10725" y="2320847"/>
              <a:ext cx="2922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候选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APP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服务：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24603" y="1945061"/>
              <a:ext cx="29162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..., a</a:t>
              </a:r>
              <a:r>
                <a:rPr lang="en-US" altLang="zh-SG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m-1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</a:t>
              </a:r>
              <a:r>
                <a:rPr lang="en-US" altLang="zh-CN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624603" y="2309885"/>
              <a:ext cx="29162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app</a:t>
              </a:r>
              <a:r>
                <a:rPr lang="en-US" altLang="zh-CN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/</a:t>
              </a:r>
              <a:r>
                <a:rPr lang="en-US" altLang="zh-SG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service</a:t>
              </a:r>
              <a:r>
                <a:rPr lang="en-US" altLang="zh-SG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S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任务描述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85C5C-768E-67B3-F9FB-F43115FA1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2CA39-6382-B013-B64A-A600D13870BD}"/>
              </a:ext>
            </a:extLst>
          </p:cNvPr>
          <p:cNvSpPr txBox="1">
            <a:spLocks/>
          </p:cNvSpPr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4">
            <a:extLst>
              <a:ext uri="{FF2B5EF4-FFF2-40B4-BE49-F238E27FC236}">
                <a16:creationId xmlns:a16="http://schemas.microsoft.com/office/drawing/2014/main" id="{9940858E-C171-CAAC-B841-91E6D61C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32" y="36384"/>
            <a:ext cx="83750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基于场景</a:t>
            </a:r>
            <a:r>
              <a:rPr kumimoji="0" lang="zh-SG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CEEBE7-6E66-6242-1EF2-0235FFA9EDB6}"/>
              </a:ext>
            </a:extLst>
          </p:cNvPr>
          <p:cNvSpPr txBox="1"/>
          <p:nvPr/>
        </p:nvSpPr>
        <p:spPr>
          <a:xfrm>
            <a:off x="788925" y="2828833"/>
            <a:ext cx="336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Garamond" panose="02020404030301010803" pitchFamily="18" charset="0"/>
                <a:cs typeface="Times New Roman" panose="02020603050405020304" pitchFamily="18" charset="0"/>
              </a:rPr>
              <a:t>用户画像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12A89E-3E41-4F9D-195A-48394F7E77FF}"/>
              </a:ext>
            </a:extLst>
          </p:cNvPr>
          <p:cNvSpPr/>
          <p:nvPr/>
        </p:nvSpPr>
        <p:spPr>
          <a:xfrm>
            <a:off x="2921797" y="1349573"/>
            <a:ext cx="1414462" cy="584775"/>
          </a:xfrm>
          <a:prstGeom prst="roundRect">
            <a:avLst/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提示生成器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065F3F2-2E99-6E41-4ACC-5E6411E39830}"/>
              </a:ext>
            </a:extLst>
          </p:cNvPr>
          <p:cNvSpPr/>
          <p:nvPr/>
        </p:nvSpPr>
        <p:spPr>
          <a:xfrm>
            <a:off x="2921797" y="3136611"/>
            <a:ext cx="1414462" cy="584775"/>
          </a:xfrm>
          <a:prstGeom prst="roundRect">
            <a:avLst/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嵌入层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CDBFCD-4FAB-BC44-28CF-229DBFD3BEEC}"/>
              </a:ext>
            </a:extLst>
          </p:cNvPr>
          <p:cNvSpPr/>
          <p:nvPr/>
        </p:nvSpPr>
        <p:spPr>
          <a:xfrm>
            <a:off x="2921797" y="4923649"/>
            <a:ext cx="1414462" cy="584775"/>
          </a:xfrm>
          <a:prstGeom prst="roundRect">
            <a:avLst/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深度模型</a:t>
            </a:r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BC7CF178-ADB6-B10E-F516-C6623B342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02" y="3276795"/>
            <a:ext cx="1106540" cy="304409"/>
          </a:xfrm>
          <a:prstGeom prst="rect">
            <a:avLst/>
          </a:prstGeom>
        </p:spPr>
      </p:pic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742F87EB-5C19-D9E6-A67C-9B23533D693B}"/>
              </a:ext>
            </a:extLst>
          </p:cNvPr>
          <p:cNvCxnSpPr>
            <a:stCxn id="116" idx="3"/>
            <a:endCxn id="17" idx="1"/>
          </p:cNvCxnSpPr>
          <p:nvPr/>
        </p:nvCxnSpPr>
        <p:spPr>
          <a:xfrm flipV="1">
            <a:off x="2277442" y="3428999"/>
            <a:ext cx="64435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F4A85076-B380-3946-2225-0B070E8A76B5}"/>
              </a:ext>
            </a:extLst>
          </p:cNvPr>
          <p:cNvCxnSpPr>
            <a:stCxn id="116" idx="0"/>
            <a:endCxn id="5" idx="1"/>
          </p:cNvCxnSpPr>
          <p:nvPr/>
        </p:nvCxnSpPr>
        <p:spPr>
          <a:xfrm rot="5400000" flipH="1" flipV="1">
            <a:off x="1505567" y="1860566"/>
            <a:ext cx="1634834" cy="11976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连接符: 肘形 121">
            <a:extLst>
              <a:ext uri="{FF2B5EF4-FFF2-40B4-BE49-F238E27FC236}">
                <a16:creationId xmlns:a16="http://schemas.microsoft.com/office/drawing/2014/main" id="{6B69EA06-B25D-9ED0-62C0-493EC39AFBBF}"/>
              </a:ext>
            </a:extLst>
          </p:cNvPr>
          <p:cNvCxnSpPr>
            <a:cxnSpLocks/>
            <a:stCxn id="116" idx="2"/>
            <a:endCxn id="18" idx="1"/>
          </p:cNvCxnSpPr>
          <p:nvPr/>
        </p:nvCxnSpPr>
        <p:spPr>
          <a:xfrm rot="16200000" flipH="1">
            <a:off x="1505568" y="3799807"/>
            <a:ext cx="1634833" cy="11976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图片 126">
            <a:extLst>
              <a:ext uri="{FF2B5EF4-FFF2-40B4-BE49-F238E27FC236}">
                <a16:creationId xmlns:a16="http://schemas.microsoft.com/office/drawing/2014/main" id="{D055BFCE-3009-F3A5-3C88-D4075CC7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24" y="1460983"/>
            <a:ext cx="2466993" cy="361953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0A2029F4-7098-2C3C-3201-7034AE4F45AD}"/>
              </a:ext>
            </a:extLst>
          </p:cNvPr>
          <p:cNvSpPr txBox="1"/>
          <p:nvPr/>
        </p:nvSpPr>
        <p:spPr>
          <a:xfrm>
            <a:off x="5246970" y="1822936"/>
            <a:ext cx="952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个性化提示</a:t>
            </a:r>
            <a:endParaRPr lang="zh-SG" altLang="en-US" sz="12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6733F7C-5266-4978-A549-98DF353912EC}"/>
              </a:ext>
            </a:extLst>
          </p:cNvPr>
          <p:cNvSpPr txBox="1"/>
          <p:nvPr/>
        </p:nvSpPr>
        <p:spPr>
          <a:xfrm>
            <a:off x="6599947" y="1818376"/>
            <a:ext cx="795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项目序列</a:t>
            </a:r>
            <a:endParaRPr lang="zh-SG" altLang="en-US" sz="12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5809C15E-4978-D2F2-0E46-B0DDDCEC7A1A}"/>
              </a:ext>
            </a:extLst>
          </p:cNvPr>
          <p:cNvCxnSpPr>
            <a:stCxn id="5" idx="3"/>
            <a:endCxn id="127" idx="1"/>
          </p:cNvCxnSpPr>
          <p:nvPr/>
        </p:nvCxnSpPr>
        <p:spPr>
          <a:xfrm flipV="1">
            <a:off x="4336259" y="1641960"/>
            <a:ext cx="7735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0A585291-68DF-17E1-CD50-531614386C62}"/>
              </a:ext>
            </a:extLst>
          </p:cNvPr>
          <p:cNvSpPr/>
          <p:nvPr/>
        </p:nvSpPr>
        <p:spPr>
          <a:xfrm>
            <a:off x="5279235" y="4148390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1AD36E1-7D56-C3A2-43DD-26391B337584}"/>
              </a:ext>
            </a:extLst>
          </p:cNvPr>
          <p:cNvSpPr/>
          <p:nvPr/>
        </p:nvSpPr>
        <p:spPr>
          <a:xfrm>
            <a:off x="5279235" y="3902526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A7B8717-E66E-AB9E-F9A0-1287A2F45F80}"/>
              </a:ext>
            </a:extLst>
          </p:cNvPr>
          <p:cNvSpPr/>
          <p:nvPr/>
        </p:nvSpPr>
        <p:spPr>
          <a:xfrm>
            <a:off x="5279234" y="3673308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35A8834-154C-F75B-7199-D8C03937D8A8}"/>
                  </a:ext>
                </a:extLst>
              </p:cNvPr>
              <p:cNvSpPr txBox="1"/>
              <p:nvPr/>
            </p:nvSpPr>
            <p:spPr>
              <a:xfrm>
                <a:off x="5156570" y="4151340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135A8834-154C-F75B-7199-D8C03937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70" y="4151340"/>
                <a:ext cx="9661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 135">
            <a:extLst>
              <a:ext uri="{FF2B5EF4-FFF2-40B4-BE49-F238E27FC236}">
                <a16:creationId xmlns:a16="http://schemas.microsoft.com/office/drawing/2014/main" id="{7EBC570C-4AD7-3F2A-8F0B-C33B874C018A}"/>
              </a:ext>
            </a:extLst>
          </p:cNvPr>
          <p:cNvSpPr/>
          <p:nvPr/>
        </p:nvSpPr>
        <p:spPr>
          <a:xfrm>
            <a:off x="5884996" y="4148390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17FCCE69-3079-483F-B634-51C5BA7E2080}"/>
              </a:ext>
            </a:extLst>
          </p:cNvPr>
          <p:cNvSpPr/>
          <p:nvPr/>
        </p:nvSpPr>
        <p:spPr>
          <a:xfrm>
            <a:off x="5884996" y="3902526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51EC045E-03DE-6318-75D5-06CE7B3F8293}"/>
              </a:ext>
            </a:extLst>
          </p:cNvPr>
          <p:cNvSpPr/>
          <p:nvPr/>
        </p:nvSpPr>
        <p:spPr>
          <a:xfrm>
            <a:off x="5884995" y="3673308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B072FED9-36CD-CCED-DBA8-3723565DE5DD}"/>
                  </a:ext>
                </a:extLst>
              </p:cNvPr>
              <p:cNvSpPr txBox="1"/>
              <p:nvPr/>
            </p:nvSpPr>
            <p:spPr>
              <a:xfrm>
                <a:off x="5762331" y="4151340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B072FED9-36CD-CCED-DBA8-3723565DE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31" y="4151340"/>
                <a:ext cx="9661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文本框 139">
            <a:extLst>
              <a:ext uri="{FF2B5EF4-FFF2-40B4-BE49-F238E27FC236}">
                <a16:creationId xmlns:a16="http://schemas.microsoft.com/office/drawing/2014/main" id="{D5C4346F-8ED6-1FCE-BCBA-B5C0E3ABCF37}"/>
              </a:ext>
            </a:extLst>
          </p:cNvPr>
          <p:cNvSpPr txBox="1"/>
          <p:nvPr/>
        </p:nvSpPr>
        <p:spPr>
          <a:xfrm>
            <a:off x="6350410" y="3859202"/>
            <a:ext cx="110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aramond" panose="02020404030301010803" pitchFamily="18" charset="0"/>
                <a:cs typeface="Times New Roman" panose="02020603050405020304" pitchFamily="18" charset="0"/>
              </a:rPr>
              <a:t>…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CD746609-CCFA-2DCC-3A23-A6A95607D93F}"/>
              </a:ext>
            </a:extLst>
          </p:cNvPr>
          <p:cNvSpPr/>
          <p:nvPr/>
        </p:nvSpPr>
        <p:spPr>
          <a:xfrm>
            <a:off x="6883037" y="4148390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B2B1B2A-2F12-EC25-536A-F1ADF4B4952C}"/>
              </a:ext>
            </a:extLst>
          </p:cNvPr>
          <p:cNvSpPr/>
          <p:nvPr/>
        </p:nvSpPr>
        <p:spPr>
          <a:xfrm>
            <a:off x="6883037" y="3902526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DC0D0BB-2D23-6930-422F-3DE12201F9DC}"/>
              </a:ext>
            </a:extLst>
          </p:cNvPr>
          <p:cNvSpPr/>
          <p:nvPr/>
        </p:nvSpPr>
        <p:spPr>
          <a:xfrm>
            <a:off x="6883036" y="3673308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B7792DF-E4AB-3836-AF99-531340C74B69}"/>
                  </a:ext>
                </a:extLst>
              </p:cNvPr>
              <p:cNvSpPr txBox="1"/>
              <p:nvPr/>
            </p:nvSpPr>
            <p:spPr>
              <a:xfrm>
                <a:off x="6760372" y="4151340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B7792DF-E4AB-3836-AF99-531340C74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72" y="4151340"/>
                <a:ext cx="9661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矩形 144">
            <a:extLst>
              <a:ext uri="{FF2B5EF4-FFF2-40B4-BE49-F238E27FC236}">
                <a16:creationId xmlns:a16="http://schemas.microsoft.com/office/drawing/2014/main" id="{D15A2314-3616-E417-D284-973F6FC23D0D}"/>
              </a:ext>
            </a:extLst>
          </p:cNvPr>
          <p:cNvSpPr/>
          <p:nvPr/>
        </p:nvSpPr>
        <p:spPr>
          <a:xfrm>
            <a:off x="5279235" y="3316761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69C608B2-4A3B-584B-66E0-DAF528F07B7D}"/>
              </a:ext>
            </a:extLst>
          </p:cNvPr>
          <p:cNvSpPr/>
          <p:nvPr/>
        </p:nvSpPr>
        <p:spPr>
          <a:xfrm>
            <a:off x="5279235" y="3070897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37FC170E-6D34-0213-5B49-85C44432E8E6}"/>
              </a:ext>
            </a:extLst>
          </p:cNvPr>
          <p:cNvSpPr/>
          <p:nvPr/>
        </p:nvSpPr>
        <p:spPr>
          <a:xfrm>
            <a:off x="5279234" y="2841679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55E0E719-8B4F-D77E-B3EF-A86A932E9405}"/>
              </a:ext>
            </a:extLst>
          </p:cNvPr>
          <p:cNvSpPr/>
          <p:nvPr/>
        </p:nvSpPr>
        <p:spPr>
          <a:xfrm>
            <a:off x="5884996" y="3317836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4D52EBE-EEC1-268E-C5D2-514C490D2131}"/>
              </a:ext>
            </a:extLst>
          </p:cNvPr>
          <p:cNvSpPr/>
          <p:nvPr/>
        </p:nvSpPr>
        <p:spPr>
          <a:xfrm>
            <a:off x="5884996" y="3071972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8867478-D465-A977-46BB-E26D6EE032FD}"/>
              </a:ext>
            </a:extLst>
          </p:cNvPr>
          <p:cNvSpPr/>
          <p:nvPr/>
        </p:nvSpPr>
        <p:spPr>
          <a:xfrm>
            <a:off x="5884995" y="2842754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D57E1D59-06C0-9D30-A1AD-CE145A2918EB}"/>
              </a:ext>
            </a:extLst>
          </p:cNvPr>
          <p:cNvSpPr/>
          <p:nvPr/>
        </p:nvSpPr>
        <p:spPr>
          <a:xfrm>
            <a:off x="6888011" y="3316761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984A3A-F9EC-8D6E-A4E1-67793C857AB8}"/>
              </a:ext>
            </a:extLst>
          </p:cNvPr>
          <p:cNvSpPr/>
          <p:nvPr/>
        </p:nvSpPr>
        <p:spPr>
          <a:xfrm>
            <a:off x="6888011" y="3070897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D5493B8C-97AC-688B-9E71-AFF5326E835F}"/>
              </a:ext>
            </a:extLst>
          </p:cNvPr>
          <p:cNvSpPr/>
          <p:nvPr/>
        </p:nvSpPr>
        <p:spPr>
          <a:xfrm>
            <a:off x="6888010" y="2841679"/>
            <a:ext cx="229341" cy="241693"/>
          </a:xfrm>
          <a:prstGeom prst="rect">
            <a:avLst/>
          </a:prstGeom>
          <a:ln w="19050">
            <a:solidFill>
              <a:srgbClr val="EB792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597E0BC-3EB7-FFF9-EEDD-07727696FEC2}"/>
                  </a:ext>
                </a:extLst>
              </p:cNvPr>
              <p:cNvSpPr txBox="1"/>
              <p:nvPr/>
            </p:nvSpPr>
            <p:spPr>
              <a:xfrm>
                <a:off x="5148143" y="3330811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597E0BC-3EB7-FFF9-EEDD-07727696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43" y="3330811"/>
                <a:ext cx="966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C39D4C9-D787-7A27-192F-FD721618F2BD}"/>
                  </a:ext>
                </a:extLst>
              </p:cNvPr>
              <p:cNvSpPr txBox="1"/>
              <p:nvPr/>
            </p:nvSpPr>
            <p:spPr>
              <a:xfrm>
                <a:off x="5765632" y="3339496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0C39D4C9-D787-7A27-192F-FD721618F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632" y="3339496"/>
                <a:ext cx="9661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BB2244D8-ABF1-E26D-21B0-A7D6FD9B4448}"/>
                  </a:ext>
                </a:extLst>
              </p:cNvPr>
              <p:cNvSpPr txBox="1"/>
              <p:nvPr/>
            </p:nvSpPr>
            <p:spPr>
              <a:xfrm>
                <a:off x="6766849" y="3326265"/>
                <a:ext cx="966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BB2244D8-ABF1-E26D-21B0-A7D6FD9B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849" y="3326265"/>
                <a:ext cx="9661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本框 156">
            <a:extLst>
              <a:ext uri="{FF2B5EF4-FFF2-40B4-BE49-F238E27FC236}">
                <a16:creationId xmlns:a16="http://schemas.microsoft.com/office/drawing/2014/main" id="{FE7687D7-1104-66CD-61A6-D82AD5F3D665}"/>
              </a:ext>
            </a:extLst>
          </p:cNvPr>
          <p:cNvSpPr txBox="1"/>
          <p:nvPr/>
        </p:nvSpPr>
        <p:spPr>
          <a:xfrm>
            <a:off x="6329766" y="3012817"/>
            <a:ext cx="110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aramond" panose="02020404030301010803" pitchFamily="18" charset="0"/>
                <a:cs typeface="Times New Roman" panose="02020603050405020304" pitchFamily="18" charset="0"/>
              </a:rPr>
              <a:t>…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D7BF613-86E3-3EC6-555E-221B51B6CA48}"/>
              </a:ext>
            </a:extLst>
          </p:cNvPr>
          <p:cNvSpPr txBox="1"/>
          <p:nvPr/>
        </p:nvSpPr>
        <p:spPr>
          <a:xfrm>
            <a:off x="5082454" y="2540392"/>
            <a:ext cx="1247312" cy="365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5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+p</a:t>
            </a:r>
            <a:r>
              <a:rPr lang="en-US" altLang="zh-CN" sz="1500" kern="100" baseline="-250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00377974-8E67-3410-1A27-708C40444450}"/>
              </a:ext>
            </a:extLst>
          </p:cNvPr>
          <p:cNvSpPr txBox="1"/>
          <p:nvPr/>
        </p:nvSpPr>
        <p:spPr>
          <a:xfrm>
            <a:off x="5656368" y="2540769"/>
            <a:ext cx="1247312" cy="365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5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+p</a:t>
            </a:r>
            <a:r>
              <a:rPr lang="en-US" altLang="zh-CN" sz="1500" kern="100" baseline="-250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33BED9E-EB1C-AE8C-811B-37539116770F}"/>
              </a:ext>
            </a:extLst>
          </p:cNvPr>
          <p:cNvSpPr txBox="1"/>
          <p:nvPr/>
        </p:nvSpPr>
        <p:spPr>
          <a:xfrm>
            <a:off x="6665248" y="2542628"/>
            <a:ext cx="1247312" cy="365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5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+p</a:t>
            </a:r>
            <a:r>
              <a:rPr lang="en-US" altLang="zh-CN" sz="1500" kern="100" baseline="-250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zh-CN" altLang="zh-CN" sz="15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78D00CAF-6611-6BF1-D034-28A2ABD2E264}"/>
              </a:ext>
            </a:extLst>
          </p:cNvPr>
          <p:cNvCxnSpPr>
            <a:cxnSpLocks/>
          </p:cNvCxnSpPr>
          <p:nvPr/>
        </p:nvCxnSpPr>
        <p:spPr>
          <a:xfrm>
            <a:off x="5253443" y="4614004"/>
            <a:ext cx="20808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81F33195-3024-C888-9C9C-C072190AF632}"/>
              </a:ext>
            </a:extLst>
          </p:cNvPr>
          <p:cNvSpPr txBox="1"/>
          <p:nvPr/>
        </p:nvSpPr>
        <p:spPr>
          <a:xfrm>
            <a:off x="5007583" y="4297716"/>
            <a:ext cx="1247312" cy="345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4534076-724D-7216-01D3-9E8E160BD403}"/>
              </a:ext>
            </a:extLst>
          </p:cNvPr>
          <p:cNvSpPr txBox="1"/>
          <p:nvPr/>
        </p:nvSpPr>
        <p:spPr>
          <a:xfrm>
            <a:off x="5602142" y="4300556"/>
            <a:ext cx="1247312" cy="345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91ACA49-D057-7E09-20BE-562205E32BD5}"/>
              </a:ext>
            </a:extLst>
          </p:cNvPr>
          <p:cNvSpPr txBox="1"/>
          <p:nvPr/>
        </p:nvSpPr>
        <p:spPr>
          <a:xfrm>
            <a:off x="6618791" y="4300556"/>
            <a:ext cx="1247312" cy="345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</a:pP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6" name="连接符: 肘形 165">
            <a:extLst>
              <a:ext uri="{FF2B5EF4-FFF2-40B4-BE49-F238E27FC236}">
                <a16:creationId xmlns:a16="http://schemas.microsoft.com/office/drawing/2014/main" id="{7DB254A6-6F22-009A-72C2-CE83D8B27658}"/>
              </a:ext>
            </a:extLst>
          </p:cNvPr>
          <p:cNvCxnSpPr>
            <a:stCxn id="17" idx="3"/>
            <a:endCxn id="133" idx="1"/>
          </p:cNvCxnSpPr>
          <p:nvPr/>
        </p:nvCxnSpPr>
        <p:spPr>
          <a:xfrm>
            <a:off x="4336259" y="3428999"/>
            <a:ext cx="942976" cy="594374"/>
          </a:xfrm>
          <a:prstGeom prst="bentConnector3">
            <a:avLst>
              <a:gd name="adj1" fmla="val 310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DFAE7E19-475D-4A31-7EB0-BAFE371AA8BC}"/>
              </a:ext>
            </a:extLst>
          </p:cNvPr>
          <p:cNvSpPr txBox="1"/>
          <p:nvPr/>
        </p:nvSpPr>
        <p:spPr>
          <a:xfrm>
            <a:off x="4640183" y="3795225"/>
            <a:ext cx="626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用户嵌入</a:t>
            </a:r>
            <a:endParaRPr lang="zh-SG" altLang="en-US" sz="12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1A19CD55-40D7-AE58-AD09-82764BA537A1}"/>
              </a:ext>
            </a:extLst>
          </p:cNvPr>
          <p:cNvSpPr txBox="1"/>
          <p:nvPr/>
        </p:nvSpPr>
        <p:spPr>
          <a:xfrm>
            <a:off x="4667554" y="3003922"/>
            <a:ext cx="626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项目嵌入</a:t>
            </a:r>
            <a:endParaRPr lang="zh-SG" altLang="en-US" sz="12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5989FD77-B932-18CE-1516-9FDF35F92494}"/>
              </a:ext>
            </a:extLst>
          </p:cNvPr>
          <p:cNvSpPr txBox="1"/>
          <p:nvPr/>
        </p:nvSpPr>
        <p:spPr>
          <a:xfrm>
            <a:off x="4676923" y="2595060"/>
            <a:ext cx="626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次序</a:t>
            </a:r>
            <a:endParaRPr lang="zh-SG" altLang="en-US" sz="12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638668F4-F204-01CC-9466-CA36C0A6D4EB}"/>
              </a:ext>
            </a:extLst>
          </p:cNvPr>
          <p:cNvSpPr/>
          <p:nvPr/>
        </p:nvSpPr>
        <p:spPr>
          <a:xfrm>
            <a:off x="8375626" y="3136611"/>
            <a:ext cx="1414462" cy="584775"/>
          </a:xfrm>
          <a:prstGeom prst="roundRect">
            <a:avLst/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序列模型</a:t>
            </a: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687AAF92-EAF0-5E82-5B33-A60C118DA60C}"/>
              </a:ext>
            </a:extLst>
          </p:cNvPr>
          <p:cNvSpPr/>
          <p:nvPr/>
        </p:nvSpPr>
        <p:spPr>
          <a:xfrm>
            <a:off x="4992575" y="1400432"/>
            <a:ext cx="2636478" cy="45600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D8AE3E9C-6BEF-FC1E-1905-649078CEE7B8}"/>
              </a:ext>
            </a:extLst>
          </p:cNvPr>
          <p:cNvCxnSpPr>
            <a:stCxn id="172" idx="3"/>
            <a:endCxn id="171" idx="0"/>
          </p:cNvCxnSpPr>
          <p:nvPr/>
        </p:nvCxnSpPr>
        <p:spPr>
          <a:xfrm>
            <a:off x="7629053" y="1628434"/>
            <a:ext cx="1453804" cy="1508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376CD164-DEDC-192D-253B-65C0B9CE0485}"/>
              </a:ext>
            </a:extLst>
          </p:cNvPr>
          <p:cNvSpPr/>
          <p:nvPr/>
        </p:nvSpPr>
        <p:spPr>
          <a:xfrm>
            <a:off x="6842088" y="2652418"/>
            <a:ext cx="540577" cy="192557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04BF9F55-4714-4CCA-2EA2-C5F6ED86EB12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7395465" y="3428999"/>
            <a:ext cx="980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BA41EBBA-FA03-A121-6310-1D926AF6ABCA}"/>
              </a:ext>
            </a:extLst>
          </p:cNvPr>
          <p:cNvSpPr txBox="1"/>
          <p:nvPr/>
        </p:nvSpPr>
        <p:spPr>
          <a:xfrm>
            <a:off x="5723259" y="982408"/>
            <a:ext cx="122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Garamond" panose="02020404030301010803" pitchFamily="18" charset="0"/>
                <a:cs typeface="Times New Roman" panose="02020603050405020304" pitchFamily="18" charset="0"/>
              </a:rPr>
              <a:t>前缀融合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D2B9AE7C-90C2-5E6C-6E9A-15EF152ADB39}"/>
              </a:ext>
            </a:extLst>
          </p:cNvPr>
          <p:cNvSpPr txBox="1"/>
          <p:nvPr/>
        </p:nvSpPr>
        <p:spPr>
          <a:xfrm>
            <a:off x="5726579" y="2284943"/>
            <a:ext cx="122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Garamond" panose="02020404030301010803" pitchFamily="18" charset="0"/>
                <a:cs typeface="Times New Roman" panose="02020603050405020304" pitchFamily="18" charset="0"/>
              </a:rPr>
              <a:t>逐项融合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9287D11-2220-8DAD-9896-5809A71C2DB8}"/>
              </a:ext>
            </a:extLst>
          </p:cNvPr>
          <p:cNvSpPr txBox="1"/>
          <p:nvPr/>
        </p:nvSpPr>
        <p:spPr>
          <a:xfrm>
            <a:off x="6766849" y="4726979"/>
            <a:ext cx="122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Garamond" panose="02020404030301010803" pitchFamily="18" charset="0"/>
                <a:cs typeface="Times New Roman" panose="02020603050405020304" pitchFamily="18" charset="0"/>
              </a:rPr>
              <a:t>后端融合</a:t>
            </a:r>
            <a:endParaRPr lang="zh-SG" alt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B8206BFA-130E-5A4A-F58B-32423D46F070}"/>
              </a:ext>
            </a:extLst>
          </p:cNvPr>
          <p:cNvSpPr/>
          <p:nvPr/>
        </p:nvSpPr>
        <p:spPr>
          <a:xfrm>
            <a:off x="8375626" y="4923648"/>
            <a:ext cx="1414462" cy="584775"/>
          </a:xfrm>
          <a:prstGeom prst="roundRect">
            <a:avLst/>
          </a:prstGeom>
          <a:solidFill>
            <a:srgbClr val="F8E3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行为嵌入</a:t>
            </a: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BD163202-8304-859D-4BA7-D4AC2139E5F4}"/>
              </a:ext>
            </a:extLst>
          </p:cNvPr>
          <p:cNvSpPr/>
          <p:nvPr/>
        </p:nvSpPr>
        <p:spPr>
          <a:xfrm>
            <a:off x="5016028" y="4923648"/>
            <a:ext cx="1414462" cy="584775"/>
          </a:xfrm>
          <a:prstGeom prst="roundRect">
            <a:avLst/>
          </a:prstGeom>
          <a:solidFill>
            <a:srgbClr val="F8E3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画像嵌入</a:t>
            </a: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D5F35FC2-74E6-5829-9C43-2DEB5D99D689}"/>
              </a:ext>
            </a:extLst>
          </p:cNvPr>
          <p:cNvCxnSpPr>
            <a:stCxn id="18" idx="3"/>
            <a:endCxn id="189" idx="1"/>
          </p:cNvCxnSpPr>
          <p:nvPr/>
        </p:nvCxnSpPr>
        <p:spPr>
          <a:xfrm flipV="1">
            <a:off x="4336259" y="5216036"/>
            <a:ext cx="6797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3" name="图片 192">
            <a:extLst>
              <a:ext uri="{FF2B5EF4-FFF2-40B4-BE49-F238E27FC236}">
                <a16:creationId xmlns:a16="http://schemas.microsoft.com/office/drawing/2014/main" id="{5A559442-2BD3-04D6-7062-0BDAA084E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0740" y="5050741"/>
            <a:ext cx="319090" cy="342903"/>
          </a:xfrm>
          <a:prstGeom prst="rect">
            <a:avLst/>
          </a:prstGeom>
        </p:spPr>
      </p:pic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BBE3299-BB15-6E15-1A8A-85001787E3CB}"/>
              </a:ext>
            </a:extLst>
          </p:cNvPr>
          <p:cNvCxnSpPr>
            <a:stCxn id="189" idx="3"/>
            <a:endCxn id="193" idx="1"/>
          </p:cNvCxnSpPr>
          <p:nvPr/>
        </p:nvCxnSpPr>
        <p:spPr>
          <a:xfrm>
            <a:off x="6430490" y="5216036"/>
            <a:ext cx="710250" cy="6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A66C340B-537F-F33F-529E-8AA0F8ECC3A6}"/>
              </a:ext>
            </a:extLst>
          </p:cNvPr>
          <p:cNvCxnSpPr>
            <a:stCxn id="188" idx="1"/>
            <a:endCxn id="193" idx="3"/>
          </p:cNvCxnSpPr>
          <p:nvPr/>
        </p:nvCxnSpPr>
        <p:spPr>
          <a:xfrm flipH="1">
            <a:off x="7459830" y="5216036"/>
            <a:ext cx="915796" cy="6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9" name="图片 198">
            <a:extLst>
              <a:ext uri="{FF2B5EF4-FFF2-40B4-BE49-F238E27FC236}">
                <a16:creationId xmlns:a16="http://schemas.microsoft.com/office/drawing/2014/main" id="{E17ACCE2-2499-E09E-FBC9-184DE28A37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8767" y="5789137"/>
            <a:ext cx="1343035" cy="338140"/>
          </a:xfrm>
          <a:prstGeom prst="rect">
            <a:avLst/>
          </a:prstGeom>
        </p:spPr>
      </p:pic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94CE518E-9CE8-8930-255B-20F0EABDAB0A}"/>
              </a:ext>
            </a:extLst>
          </p:cNvPr>
          <p:cNvCxnSpPr>
            <a:stCxn id="171" idx="2"/>
            <a:endCxn id="188" idx="0"/>
          </p:cNvCxnSpPr>
          <p:nvPr/>
        </p:nvCxnSpPr>
        <p:spPr>
          <a:xfrm>
            <a:off x="9082857" y="3721386"/>
            <a:ext cx="0" cy="1202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61AE0586-46F3-51E9-4152-F6C291525687}"/>
              </a:ext>
            </a:extLst>
          </p:cNvPr>
          <p:cNvCxnSpPr>
            <a:stCxn id="193" idx="2"/>
            <a:endCxn id="199" idx="0"/>
          </p:cNvCxnSpPr>
          <p:nvPr/>
        </p:nvCxnSpPr>
        <p:spPr>
          <a:xfrm>
            <a:off x="7300285" y="5393644"/>
            <a:ext cx="0" cy="395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1D2F7595-4B8A-8412-7849-B07C494AC44B}"/>
              </a:ext>
            </a:extLst>
          </p:cNvPr>
          <p:cNvSpPr txBox="1"/>
          <p:nvPr/>
        </p:nvSpPr>
        <p:spPr>
          <a:xfrm>
            <a:off x="6377878" y="6122802"/>
            <a:ext cx="1912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用户嵌入</a:t>
            </a:r>
            <a:endParaRPr lang="zh-SG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44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3" y="36384"/>
            <a:ext cx="746123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基于场景</a:t>
            </a:r>
            <a:r>
              <a:rPr kumimoji="0" lang="zh-SG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43821" y="2302092"/>
            <a:ext cx="2063214" cy="3367912"/>
          </a:xfrm>
          <a:prstGeom prst="roundRect">
            <a:avLst/>
          </a:prstGeom>
          <a:solidFill>
            <a:srgbClr val="F8E3D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8193" y="2337776"/>
            <a:ext cx="2254469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用户画像数据</a:t>
            </a:r>
          </a:p>
        </p:txBody>
      </p:sp>
      <p:sp>
        <p:nvSpPr>
          <p:cNvPr id="48" name="矩形 47"/>
          <p:cNvSpPr/>
          <p:nvPr/>
        </p:nvSpPr>
        <p:spPr>
          <a:xfrm>
            <a:off x="831736" y="2806024"/>
            <a:ext cx="1406021" cy="270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设备信息操作系统运动状态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信息蓝牙信息时间信息位置信息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场景信息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443822" y="1444137"/>
            <a:ext cx="2063214" cy="657573"/>
          </a:xfrm>
          <a:prstGeom prst="roundRect">
            <a:avLst/>
          </a:prstGeom>
          <a:solidFill>
            <a:srgbClr val="F8E3D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43821" y="1519238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历史交互序列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443822" y="5896144"/>
            <a:ext cx="2063214" cy="657573"/>
          </a:xfrm>
          <a:prstGeom prst="roundRect">
            <a:avLst/>
          </a:prstGeom>
          <a:solidFill>
            <a:srgbClr val="F8E3D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89946" y="5985761"/>
            <a:ext cx="2170962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</a:t>
            </a:r>
            <a:r>
              <a:rPr lang="en-US" altLang="zh-CN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APP/</a:t>
            </a:r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64" name="矩形: 圆角 63"/>
          <p:cNvSpPr/>
          <p:nvPr/>
        </p:nvSpPr>
        <p:spPr>
          <a:xfrm>
            <a:off x="5395798" y="1491906"/>
            <a:ext cx="2063214" cy="2238432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300170" y="1602334"/>
            <a:ext cx="2254469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序列增强</a:t>
            </a:r>
          </a:p>
        </p:txBody>
      </p:sp>
      <p:sp>
        <p:nvSpPr>
          <p:cNvPr id="66" name="矩形 65"/>
          <p:cNvSpPr/>
          <p:nvPr/>
        </p:nvSpPr>
        <p:spPr>
          <a:xfrm>
            <a:off x="5721586" y="2049746"/>
            <a:ext cx="1406021" cy="1553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前缀融合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逐项融合</a:t>
            </a:r>
          </a:p>
        </p:txBody>
      </p:sp>
      <p:sp>
        <p:nvSpPr>
          <p:cNvPr id="69" name="矩形: 圆角 68"/>
          <p:cNvSpPr/>
          <p:nvPr/>
        </p:nvSpPr>
        <p:spPr>
          <a:xfrm>
            <a:off x="5220734" y="4627743"/>
            <a:ext cx="2063214" cy="947777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/>
          <p:cNvSpPr/>
          <p:nvPr/>
        </p:nvSpPr>
        <p:spPr>
          <a:xfrm>
            <a:off x="8147078" y="1990711"/>
            <a:ext cx="2063214" cy="1235828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8147078" y="1998182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序列学习</a:t>
            </a:r>
          </a:p>
        </p:txBody>
      </p:sp>
      <p:sp>
        <p:nvSpPr>
          <p:cNvPr id="72" name="矩形 71"/>
          <p:cNvSpPr/>
          <p:nvPr/>
        </p:nvSpPr>
        <p:spPr>
          <a:xfrm>
            <a:off x="8147078" y="2084475"/>
            <a:ext cx="2063214" cy="1354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SASRec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79" name="矩形 78"/>
          <p:cNvSpPr/>
          <p:nvPr/>
        </p:nvSpPr>
        <p:spPr>
          <a:xfrm>
            <a:off x="5234573" y="4676816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后端融合</a:t>
            </a:r>
          </a:p>
        </p:txBody>
      </p:sp>
      <p:sp>
        <p:nvSpPr>
          <p:cNvPr id="82" name="矩形 81"/>
          <p:cNvSpPr/>
          <p:nvPr/>
        </p:nvSpPr>
        <p:spPr>
          <a:xfrm>
            <a:off x="7152413" y="3768118"/>
            <a:ext cx="1346613" cy="685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行为嵌入</a:t>
            </a:r>
          </a:p>
        </p:txBody>
      </p:sp>
      <p:sp>
        <p:nvSpPr>
          <p:cNvPr id="90" name="矩形: 圆角 89"/>
          <p:cNvSpPr/>
          <p:nvPr/>
        </p:nvSpPr>
        <p:spPr>
          <a:xfrm>
            <a:off x="3006725" y="5928995"/>
            <a:ext cx="1883410" cy="588645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2943192" y="5983974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APP/</a:t>
            </a:r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服务嵌入层</a:t>
            </a:r>
          </a:p>
        </p:txBody>
      </p:sp>
      <p:cxnSp>
        <p:nvCxnSpPr>
          <p:cNvPr id="93" name="直接箭头连接符 92"/>
          <p:cNvCxnSpPr>
            <a:stCxn id="55" idx="3"/>
            <a:endCxn id="90" idx="1"/>
          </p:cNvCxnSpPr>
          <p:nvPr/>
        </p:nvCxnSpPr>
        <p:spPr>
          <a:xfrm flipV="1">
            <a:off x="2507036" y="6223661"/>
            <a:ext cx="499745" cy="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矩形: 圆角 93"/>
          <p:cNvSpPr/>
          <p:nvPr/>
        </p:nvSpPr>
        <p:spPr>
          <a:xfrm>
            <a:off x="5309342" y="5928963"/>
            <a:ext cx="1708966" cy="588360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069321" y="5983973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维度转换</a:t>
            </a:r>
          </a:p>
        </p:txBody>
      </p:sp>
      <p:cxnSp>
        <p:nvCxnSpPr>
          <p:cNvPr id="97" name="直接箭头连接符 96"/>
          <p:cNvCxnSpPr>
            <a:stCxn id="90" idx="3"/>
            <a:endCxn id="94" idx="1"/>
          </p:cNvCxnSpPr>
          <p:nvPr/>
        </p:nvCxnSpPr>
        <p:spPr>
          <a:xfrm>
            <a:off x="4890242" y="6223778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矩形: 圆角 97"/>
          <p:cNvSpPr/>
          <p:nvPr/>
        </p:nvSpPr>
        <p:spPr>
          <a:xfrm>
            <a:off x="7588167" y="5929071"/>
            <a:ext cx="1321231" cy="588360"/>
          </a:xfrm>
          <a:prstGeom prst="roundRect">
            <a:avLst/>
          </a:prstGeom>
          <a:solidFill>
            <a:srgbClr val="F8E3D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: 圆角 98"/>
          <p:cNvSpPr/>
          <p:nvPr/>
        </p:nvSpPr>
        <p:spPr>
          <a:xfrm>
            <a:off x="7588166" y="4810415"/>
            <a:ext cx="1321231" cy="588360"/>
          </a:xfrm>
          <a:prstGeom prst="roundRect">
            <a:avLst/>
          </a:prstGeom>
          <a:solidFill>
            <a:srgbClr val="F8E3D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7217175" y="4879770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用户嵌入</a:t>
            </a:r>
          </a:p>
        </p:txBody>
      </p:sp>
      <p:sp>
        <p:nvSpPr>
          <p:cNvPr id="105" name="矩形 104"/>
          <p:cNvSpPr/>
          <p:nvPr/>
        </p:nvSpPr>
        <p:spPr>
          <a:xfrm>
            <a:off x="7200432" y="5977925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应用嵌入</a:t>
            </a:r>
          </a:p>
        </p:txBody>
      </p:sp>
      <p:cxnSp>
        <p:nvCxnSpPr>
          <p:cNvPr id="107" name="直接箭头连接符 106"/>
          <p:cNvCxnSpPr>
            <a:stCxn id="94" idx="3"/>
            <a:endCxn id="98" idx="1"/>
          </p:cNvCxnSpPr>
          <p:nvPr/>
        </p:nvCxnSpPr>
        <p:spPr>
          <a:xfrm>
            <a:off x="7018308" y="6223143"/>
            <a:ext cx="569859" cy="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/>
          <p:cNvSpPr/>
          <p:nvPr/>
        </p:nvSpPr>
        <p:spPr>
          <a:xfrm>
            <a:off x="9476479" y="5325453"/>
            <a:ext cx="1151710" cy="689101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391645" y="5430834"/>
            <a:ext cx="1321231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</a:t>
            </a:r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内积</a:t>
            </a:r>
          </a:p>
        </p:txBody>
      </p:sp>
      <p:cxnSp>
        <p:nvCxnSpPr>
          <p:cNvPr id="110" name="连接符: 肘形 109"/>
          <p:cNvCxnSpPr>
            <a:stCxn id="99" idx="3"/>
            <a:endCxn id="108" idx="1"/>
          </p:cNvCxnSpPr>
          <p:nvPr/>
        </p:nvCxnSpPr>
        <p:spPr>
          <a:xfrm>
            <a:off x="8909397" y="5104595"/>
            <a:ext cx="567082" cy="5654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连接符: 肘形 111"/>
          <p:cNvCxnSpPr>
            <a:stCxn id="98" idx="3"/>
            <a:endCxn id="108" idx="1"/>
          </p:cNvCxnSpPr>
          <p:nvPr/>
        </p:nvCxnSpPr>
        <p:spPr>
          <a:xfrm flipV="1">
            <a:off x="8909398" y="5670004"/>
            <a:ext cx="567081" cy="5532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/>
          <p:cNvSpPr/>
          <p:nvPr/>
        </p:nvSpPr>
        <p:spPr>
          <a:xfrm>
            <a:off x="3006725" y="1459865"/>
            <a:ext cx="1883410" cy="588645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2901723" y="1515108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APP/</a:t>
            </a:r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服务嵌入层</a:t>
            </a:r>
          </a:p>
        </p:txBody>
      </p:sp>
      <p:cxnSp>
        <p:nvCxnSpPr>
          <p:cNvPr id="123" name="直接箭头连接符 122"/>
          <p:cNvCxnSpPr>
            <a:stCxn id="54" idx="3"/>
            <a:endCxn id="118" idx="1"/>
          </p:cNvCxnSpPr>
          <p:nvPr/>
        </p:nvCxnSpPr>
        <p:spPr>
          <a:xfrm flipV="1">
            <a:off x="2507035" y="1754597"/>
            <a:ext cx="499745" cy="4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: 圆角 123"/>
          <p:cNvSpPr/>
          <p:nvPr/>
        </p:nvSpPr>
        <p:spPr>
          <a:xfrm>
            <a:off x="3120316" y="3694134"/>
            <a:ext cx="1708966" cy="588360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2943192" y="3732463"/>
            <a:ext cx="2063214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画像嵌入层</a:t>
            </a:r>
          </a:p>
        </p:txBody>
      </p:sp>
      <p:cxnSp>
        <p:nvCxnSpPr>
          <p:cNvPr id="128" name="直接箭头连接符 127"/>
          <p:cNvCxnSpPr>
            <a:stCxn id="2" idx="3"/>
            <a:endCxn id="124" idx="1"/>
          </p:cNvCxnSpPr>
          <p:nvPr/>
        </p:nvCxnSpPr>
        <p:spPr>
          <a:xfrm>
            <a:off x="2507035" y="3986048"/>
            <a:ext cx="613281" cy="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连接符: 肘形 136"/>
          <p:cNvCxnSpPr/>
          <p:nvPr/>
        </p:nvCxnSpPr>
        <p:spPr>
          <a:xfrm flipV="1">
            <a:off x="4829282" y="2611122"/>
            <a:ext cx="566516" cy="13771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矩形 142"/>
          <p:cNvSpPr/>
          <p:nvPr/>
        </p:nvSpPr>
        <p:spPr>
          <a:xfrm>
            <a:off x="4532630" y="4453890"/>
            <a:ext cx="84645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画像嵌入</a:t>
            </a:r>
          </a:p>
        </p:txBody>
      </p:sp>
      <p:cxnSp>
        <p:nvCxnSpPr>
          <p:cNvPr id="148" name="直接箭头连接符 147"/>
          <p:cNvCxnSpPr>
            <a:stCxn id="64" idx="3"/>
            <a:endCxn id="70" idx="1"/>
          </p:cNvCxnSpPr>
          <p:nvPr/>
        </p:nvCxnSpPr>
        <p:spPr>
          <a:xfrm flipV="1">
            <a:off x="7459012" y="2608625"/>
            <a:ext cx="688066" cy="2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连接符: 肘形 149"/>
          <p:cNvCxnSpPr>
            <a:stCxn id="70" idx="2"/>
            <a:endCxn id="69" idx="0"/>
          </p:cNvCxnSpPr>
          <p:nvPr/>
        </p:nvCxnSpPr>
        <p:spPr>
          <a:xfrm rot="5400000">
            <a:off x="7015163" y="2464118"/>
            <a:ext cx="1401445" cy="2926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矩形: 圆角 167"/>
          <p:cNvSpPr/>
          <p:nvPr/>
        </p:nvSpPr>
        <p:spPr>
          <a:xfrm>
            <a:off x="10908966" y="5325453"/>
            <a:ext cx="1151710" cy="689101"/>
          </a:xfrm>
          <a:prstGeom prst="roundRect">
            <a:avLst/>
          </a:prstGeom>
          <a:solidFill>
            <a:srgbClr val="D9E2F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10814421" y="5401297"/>
            <a:ext cx="1321231" cy="478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endParaRPr lang="zh-CN" altLang="en-US" sz="2000" dirty="0">
              <a:solidFill>
                <a:srgbClr val="2037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1" name="直接箭头连接符 170"/>
          <p:cNvCxnSpPr>
            <a:stCxn id="108" idx="3"/>
            <a:endCxn id="168" idx="1"/>
          </p:cNvCxnSpPr>
          <p:nvPr/>
        </p:nvCxnSpPr>
        <p:spPr>
          <a:xfrm>
            <a:off x="10628189" y="5670004"/>
            <a:ext cx="2807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基于场景的推荐框架图</a:t>
            </a:r>
          </a:p>
        </p:txBody>
      </p:sp>
      <p:cxnSp>
        <p:nvCxnSpPr>
          <p:cNvPr id="8" name="直接箭头连接符 7"/>
          <p:cNvCxnSpPr>
            <a:endCxn id="99" idx="1"/>
          </p:cNvCxnSpPr>
          <p:nvPr/>
        </p:nvCxnSpPr>
        <p:spPr>
          <a:xfrm>
            <a:off x="7291358" y="5101098"/>
            <a:ext cx="297180" cy="3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234940" y="5154930"/>
            <a:ext cx="2063115" cy="358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向量相加</a:t>
            </a:r>
            <a:endParaRPr 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267872" y="4809984"/>
            <a:ext cx="1414462" cy="584775"/>
          </a:xfrm>
          <a:prstGeom prst="roundRect">
            <a:avLst/>
          </a:prstGeom>
          <a:solidFill>
            <a:srgbClr val="D9E2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20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</a:p>
        </p:txBody>
      </p:sp>
      <p:cxnSp>
        <p:nvCxnSpPr>
          <p:cNvPr id="10" name="直接箭头连接符 9"/>
          <p:cNvCxnSpPr>
            <a:stCxn id="124" idx="2"/>
            <a:endCxn id="18" idx="0"/>
          </p:cNvCxnSpPr>
          <p:nvPr/>
        </p:nvCxnSpPr>
        <p:spPr>
          <a:xfrm>
            <a:off x="3974465" y="4283075"/>
            <a:ext cx="635" cy="52705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8" idx="3"/>
          </p:cNvCxnSpPr>
          <p:nvPr/>
        </p:nvCxnSpPr>
        <p:spPr>
          <a:xfrm>
            <a:off x="4681855" y="5102225"/>
            <a:ext cx="535305" cy="762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18" idx="3"/>
            <a:endCxn id="64" idx="1"/>
          </p:cNvCxnSpPr>
          <p:nvPr/>
        </p:nvCxnSpPr>
        <p:spPr>
          <a:xfrm>
            <a:off x="4890135" y="1754505"/>
            <a:ext cx="505460" cy="856615"/>
          </a:xfrm>
          <a:prstGeom prst="bentConnector3">
            <a:avLst>
              <a:gd name="adj1" fmla="val 44849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数据定义与表征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970" y="1313815"/>
            <a:ext cx="6217920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数据定义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用户画像数据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静态属性： 描述用户的设备信息、品牌、操作系统等基本特征。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长期行为特征： 包括过去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天或更长时间内的应用使用统计、意图使用统计等，用于反映用户的长期偏好和习惯。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其它画像信息：描述用户所在的场景、意图等。</a:t>
            </a:r>
          </a:p>
          <a:p>
            <a:pPr lvl="1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交互序列数据：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短期行为数据： 描述用户在最近几分钟内的行为，如应用使用情况、意图使用频率等，反映用户的即时需求。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候选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APP/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&amp;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标签：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候选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APP/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服务： 当前模型需要判断是否点击的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APP/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标签信息：表示当前候选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APP/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服务是否被点击，值为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或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1905" y="1313815"/>
            <a:ext cx="549275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数据表征：</a:t>
            </a:r>
          </a:p>
          <a:p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One-Hot/Multi-Hot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类别特征：</a:t>
            </a: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One-Hot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类别特征：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这些特征具有离散、互斥的取值，如设备型号、操作系统版本等，每个特征通过独热编码转换为稠密向量，供模型处理。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Multi-Hot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类别特征：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这些特征包含多个类别标签，如用户兴趣标签或使用的应用。通过嵌入层将标签映射为向量，并通过聚合（如求平均）生成固定长度的向量，表示用户的多维兴趣。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标签特征：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描述服务调用的领域、子领域和意图信息，通过字典映射转为索引，经嵌入层处理后，聚合为综合向量表示。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数值特征：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数值特征包括设备的使用情况、服务级别等信息，通常通过全连接层进行线性变换，得到低维度的稠密表示。通过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ReLU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激活函数处理后，可以增强模型对这些数值特征的学习能力，提高推荐的准确性。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前缀融合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逐项融合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970" y="1313815"/>
            <a:ext cx="6217920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前缀融合：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功能描述：</a:t>
            </a:r>
          </a:p>
          <a:p>
            <a:pPr indent="45720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前缀融合模块通过将用户画像向量转换为个性化提示向量，将其作为用户行为序列的上下文前缀嵌入推荐模型。通过这种方式，模型能够综合考虑用户的长期偏好信息。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过程：</a:t>
            </a:r>
          </a:p>
          <a:p>
            <a:pPr indent="45720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用户画像信息通过提示生成器（如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或大语言模型）转化为连续的提示向量，并将这些向量插入到用户行为序列的最前端，从而在建模用户行为时，提供全局上下文。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优势：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有效提升冷启动场景下的推荐性能。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强化序列建模时的个性化信息，使得模型能够更好地捕捉用户的行为特征。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1905" y="1313815"/>
            <a:ext cx="5492750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逐项融合：</a:t>
            </a:r>
          </a:p>
          <a:p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功能描述：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逐项融合模块通过在行为序列的每个时间步，将用户画像嵌入与物品嵌入进行结合，实现静态属性和动态行为的细粒度融合。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过程：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每个时间步的物品嵌入与用户画像嵌入拼接，并通过位置编码表征物品在序列中的顺序关系。这样，模型可以在每个时间步都使用用户画像信息来调整推荐内容。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优势：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提供更丰富的用户特征，增强物品表示的个性化程度。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有效结合用户的静态画像信息与行为序列中的动态特征，提升推荐系统的精准度和鲁棒性。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序列建模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1905" y="1313815"/>
            <a:ext cx="5492750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序列建模：</a:t>
            </a:r>
          </a:p>
          <a:p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简介：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序列建模是框架的核心，负责捕捉用户行为序列的时间动态和语义特征，并生成用户的行为偏好表示。通过基于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的模型，利用自注意力机制，结合数据增强和对比学习，捕捉长短期依赖关系，有效建模用户兴趣变化。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2.Transformer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模型：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自注意力机制：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捕捉序列中不同时间步之间的依赖关系。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数据增强：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提升鲁棒性，避免过拟合。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对比学习：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提升序列表示的判别能力。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优势：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高效处理长距离依赖和非连续行为模式。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提供高质量的用户行为表示，提升推荐系统的准确性。</a:t>
            </a: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4" y="2157019"/>
            <a:ext cx="5156465" cy="3860998"/>
          </a:xfrm>
          <a:prstGeom prst="rect">
            <a:avLst/>
          </a:prstGeom>
        </p:spPr>
      </p:pic>
      <p:sp>
        <p:nvSpPr>
          <p:cNvPr id="5" name="矩形: 圆角 5"/>
          <p:cNvSpPr/>
          <p:nvPr/>
        </p:nvSpPr>
        <p:spPr>
          <a:xfrm>
            <a:off x="506718" y="1610815"/>
            <a:ext cx="5377398" cy="440720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0966" y="1626801"/>
            <a:ext cx="2853680" cy="582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2037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序列模型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训练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评估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970" y="1313815"/>
            <a:ext cx="621792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训练：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数据增强：</a:t>
            </a:r>
          </a:p>
          <a:p>
            <a:pPr indent="45720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通过随机掩盖历史序列中的某些项，生成两个不同视角的序列表示，作为正样本对，同时将批次中的其他序列作为负样本。</a:t>
            </a:r>
          </a:p>
          <a:p>
            <a:pPr indent="457200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推荐损失：</a:t>
            </a:r>
          </a:p>
          <a:p>
            <a:pPr indent="457200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通过模型预测的兴趣值和实际点击标签计算交叉熵损失，优化推荐准确性。</a:t>
            </a:r>
          </a:p>
          <a:p>
            <a:pPr indent="457200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对比损失：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采用对比学习框架，使用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InfoNCE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损失函数，通过最大化正样本之间的相似度、最小化负样本相似度，提升模型的判别能力。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联合优化：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结合推荐损失和对比损失，模型同时优化推荐性能和序列表示的鲁棒性。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1905" y="1313815"/>
            <a:ext cx="549275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评估：</a:t>
            </a:r>
          </a:p>
          <a:p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计算内积：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对每个候选项与用户嵌入计算内积，衡量候选项与用户偏好的匹配程度。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2.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点击概率：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将内积结果输入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函数，得到每个候选项的点击概率。</a:t>
            </a:r>
          </a:p>
          <a:p>
            <a:pPr indent="457200">
              <a:buNone/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None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3.Top-4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评估：</a:t>
            </a:r>
          </a:p>
          <a:p>
            <a:pPr indent="457200">
              <a:buNone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根据点击概率排序，选择前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个候选项，并与真实点击数据比较。通过评估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Top-4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准确率，判断推荐系统的预测性能。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0D23B-8D2E-2E04-7677-7C377BEA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12A1E-39D6-1BFA-4185-B949E29A0749}"/>
              </a:ext>
            </a:extLst>
          </p:cNvPr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>
            <a:extLst>
              <a:ext uri="{FF2B5EF4-FFF2-40B4-BE49-F238E27FC236}">
                <a16:creationId xmlns:a16="http://schemas.microsoft.com/office/drawing/2014/main" id="{A4686ADE-CDC8-2268-52D2-6FFFA06EE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4ED537-2015-1BE2-D0C3-776FE6BC2C4A}"/>
              </a:ext>
            </a:extLst>
          </p:cNvPr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评估结果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D449B1-ABF1-B73E-DA65-04C053E65DA2}"/>
                  </a:ext>
                </a:extLst>
              </p:cNvPr>
              <p:cNvSpPr txBox="1"/>
              <p:nvPr/>
            </p:nvSpPr>
            <p:spPr>
              <a:xfrm>
                <a:off x="641457" y="1529526"/>
                <a:ext cx="8582056" cy="3287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评估指标：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HR@K </a:t>
                </a:r>
                <a:r>
                  <a:rPr lang="en-US" altLang="zh-CN" sz="16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HR@K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衡量的是：在 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Top-K </a:t>
                </a: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推荐列表中，是否命中了用户真实感兴趣的物品：</a:t>
                </a:r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/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HR@K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op</m:t>
                        </m:r>
                        <m:r>
                          <m:rPr>
                            <m:nor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𝐾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推荐中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m:t>命中的用户数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总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用户数</m:t>
                        </m:r>
                      </m:den>
                    </m:f>
                  </m:oMath>
                </a14:m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/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/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/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/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	</a:t>
                </a:r>
              </a:p>
              <a:p>
                <a:endPara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indent="457200">
                  <a:buNone/>
                </a:pPr>
                <a:endPara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D449B1-ABF1-B73E-DA65-04C053E6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57" y="1529526"/>
                <a:ext cx="8582056" cy="3287438"/>
              </a:xfrm>
              <a:prstGeom prst="rect">
                <a:avLst/>
              </a:prstGeom>
              <a:blipFill>
                <a:blip r:embed="rId3"/>
                <a:stretch>
                  <a:fillRect l="-355" t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40ADF3B-BE09-AAC9-CC4A-1EC7A538B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8356"/>
              </p:ext>
            </p:extLst>
          </p:nvPr>
        </p:nvGraphicFramePr>
        <p:xfrm>
          <a:off x="1759432" y="3300365"/>
          <a:ext cx="8092383" cy="249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812">
                  <a:extLst>
                    <a:ext uri="{9D8B030D-6E8A-4147-A177-3AD203B41FA5}">
                      <a16:colId xmlns:a16="http://schemas.microsoft.com/office/drawing/2014/main" val="3244222281"/>
                    </a:ext>
                  </a:extLst>
                </a:gridCol>
                <a:gridCol w="1023127">
                  <a:extLst>
                    <a:ext uri="{9D8B030D-6E8A-4147-A177-3AD203B41FA5}">
                      <a16:colId xmlns:a16="http://schemas.microsoft.com/office/drawing/2014/main" val="1560148983"/>
                    </a:ext>
                  </a:extLst>
                </a:gridCol>
                <a:gridCol w="4313444">
                  <a:extLst>
                    <a:ext uri="{9D8B030D-6E8A-4147-A177-3AD203B41FA5}">
                      <a16:colId xmlns:a16="http://schemas.microsoft.com/office/drawing/2014/main" val="3611870258"/>
                    </a:ext>
                  </a:extLst>
                </a:gridCol>
              </a:tblGrid>
              <a:tr h="74543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HR@4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73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TWO TOWERS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0.702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059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deepFM&amp;DIN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0.737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811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deepFM&amp;DIN&amp;MLP&amp;SENet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MLP</a:t>
                      </a:r>
                      <a:r>
                        <a:rPr lang="zh-CN" altLang="en-US" dirty="0"/>
                        <a:t>对用户静态特征学习，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SENet</a:t>
                      </a:r>
                      <a:r>
                        <a:rPr lang="zh-CN" altLang="en-US" dirty="0"/>
                        <a:t>对特征集合重要性建模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2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验证集优化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使用测试集重新构建验证集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12277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D702F8AA-67BA-5589-AD5D-678A7046AD25}"/>
              </a:ext>
            </a:extLst>
          </p:cNvPr>
          <p:cNvSpPr txBox="1"/>
          <p:nvPr/>
        </p:nvSpPr>
        <p:spPr>
          <a:xfrm>
            <a:off x="3274659" y="34085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指标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61B0C6-7CD4-AC67-F3BB-46569DD023AA}"/>
              </a:ext>
            </a:extLst>
          </p:cNvPr>
          <p:cNvSpPr txBox="1"/>
          <p:nvPr/>
        </p:nvSpPr>
        <p:spPr>
          <a:xfrm>
            <a:off x="2544079" y="36639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94108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A937-DB54-9089-FCE5-E1C2AD11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43AC95-11E8-A916-E9CD-7753AC4B9B8B}"/>
              </a:ext>
            </a:extLst>
          </p:cNvPr>
          <p:cNvSpPr txBox="1"/>
          <p:nvPr/>
        </p:nvSpPr>
        <p:spPr>
          <a:xfrm>
            <a:off x="11844964" y="6492875"/>
            <a:ext cx="3470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CBC49C-A835-488E-B9B5-25524CB55D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4">
            <a:extLst>
              <a:ext uri="{FF2B5EF4-FFF2-40B4-BE49-F238E27FC236}">
                <a16:creationId xmlns:a16="http://schemas.microsoft.com/office/drawing/2014/main" id="{76EE9F5F-4CDF-7515-BAEA-BD2066E2D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32" y="36384"/>
            <a:ext cx="83750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</a:t>
            </a:r>
            <a:r>
              <a:rPr lang="zh-CN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基于场景</a:t>
            </a:r>
            <a:r>
              <a:rPr lang="zh-SG" altLang="en-US" sz="3200" b="1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的推荐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76A003-3B47-D7B4-990B-790B58E84B12}"/>
              </a:ext>
            </a:extLst>
          </p:cNvPr>
          <p:cNvSpPr txBox="1"/>
          <p:nvPr/>
        </p:nvSpPr>
        <p:spPr>
          <a:xfrm>
            <a:off x="389890" y="835660"/>
            <a:ext cx="609600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评估分析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优化方向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D97C60-F7E7-16DC-6C01-BAF8FB7AA5B0}"/>
              </a:ext>
            </a:extLst>
          </p:cNvPr>
          <p:cNvSpPr txBox="1"/>
          <p:nvPr/>
        </p:nvSpPr>
        <p:spPr>
          <a:xfrm>
            <a:off x="714344" y="1529526"/>
            <a:ext cx="498409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评估分析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实验结果分析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实验结果显示，虽然本模型在各评估指标上低于双塔模型和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DIN-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deepFM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模型，但实验证明了前缀模块的有效性。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原因分析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当前数据集中，有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19%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的样本不存在用户行为序列，且用户过去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10min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的交互序列的平均长度仅为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2.7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实际训练过程中，本模型的性能受到用户行为序列长度的显著影响。由于该模型依赖自注意力机制建模用户的动态偏好，其效果在序列较短或缺失严重的样本中显著下降。这类样本在训练集中缺乏足够的历史上下文信息，导致模型难以捕捉用户的偏好迁移模式，进而影响其对下一个交互的预测能力。此外，序列缺失也降低了训练样本的有效性，使得模型难以学习稳定的序列表示，从而整体性能下滑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/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8B5403-8B5A-B65E-7D9D-FE586D02158A}"/>
              </a:ext>
            </a:extLst>
          </p:cNvPr>
          <p:cNvSpPr txBox="1"/>
          <p:nvPr/>
        </p:nvSpPr>
        <p:spPr>
          <a:xfrm>
            <a:off x="6659029" y="1590914"/>
            <a:ext cx="42043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优化方向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在数据集收集中，可以将用户行为序列的统计时间增加至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天或更长，从而扩充交互序列长度时模型能更好地捕捉用户的偏好迁移模式，从而实现更加有效的推荐。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76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75138" y="1358965"/>
            <a:ext cx="10515600" cy="4351338"/>
          </a:xfrm>
        </p:spPr>
        <p:txBody>
          <a:bodyPr/>
          <a:lstStyle/>
          <a:p>
            <a:r>
              <a:rPr lang="zh-CN" altLang="en-US" dirty="0"/>
              <a:t>用户数据数据分析</a:t>
            </a:r>
          </a:p>
          <a:p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80977" y="1945878"/>
          <a:ext cx="9479372" cy="475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910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数据类别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占比</a:t>
                      </a:r>
                      <a:r>
                        <a:rPr lang="en-US" altLang="zh-CN" b="1" dirty="0">
                          <a:effectLst/>
                        </a:rPr>
                        <a:t>/</a:t>
                      </a:r>
                      <a:r>
                        <a:rPr lang="zh-CN" altLang="en-US" b="1" dirty="0">
                          <a:effectLst/>
                        </a:rPr>
                        <a:t>规模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特征描述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功能价值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318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应用使用记录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100%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应用使用时间、时长、交互次数等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应用使用时序状态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31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WIFI/</a:t>
                      </a:r>
                      <a:r>
                        <a:rPr lang="zh-CN" altLang="en-US">
                          <a:effectLst/>
                        </a:rPr>
                        <a:t>蓝牙状态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覆盖率</a:t>
                      </a:r>
                      <a:r>
                        <a:rPr lang="en-US" altLang="zh-CN" dirty="0">
                          <a:effectLst/>
                        </a:rPr>
                        <a:t>99.7%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网络连接状态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室内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常驻环境标识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318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运动状态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27.33%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活动状态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用户当前活动状态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91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GPS</a:t>
                      </a:r>
                      <a:r>
                        <a:rPr lang="zh-CN" altLang="en-US">
                          <a:effectLst/>
                        </a:rPr>
                        <a:t>经纬度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0.16%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空间位置信息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用户当前位置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31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POI</a:t>
                      </a:r>
                      <a:r>
                        <a:rPr lang="zh-CN" altLang="en-US">
                          <a:effectLst/>
                        </a:rPr>
                        <a:t>数据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10.49%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136</a:t>
                      </a:r>
                      <a:r>
                        <a:rPr lang="zh-CN" altLang="en-US" dirty="0">
                          <a:effectLst/>
                        </a:rPr>
                        <a:t>类二级分类体系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预期兴趣点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636401" y="14362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自动预处理场景标签：</a:t>
            </a:r>
            <a:endParaRPr lang="en-AU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目的：为针对现有用户数据中没有场景标签信息，采用大语言模型进行初步场景标注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​</a:t>
            </a:r>
            <a:r>
              <a:rPr lang="en-AU" sz="2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示例引导：手动定义少部分用户数据作为示例，使模型明确需要怎样的场景标注结果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输入数据选择：选择关联性高的信息：应用名、使用时长、交互次数、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WIFI/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蓝牙连接状态、运动信息、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POI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信息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语义化用户时序应用使用记录作为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大语言模型输入：时间：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2025-01-27 06:21:30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，地点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......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使用微信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共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659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秒，期间交互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6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次；使用民生财富汇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共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40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秒，期间交互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次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结果自检与筛选：采用基于提示词的大语言模型评估场景标注置信分数（满分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分），置信分数前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25%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的用户数据保留场景标注，其余不标注。提示词示例：假设场景标注的置信分数是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分，请给出当前用户数据与场景的对应置信分数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场景预测：场景标注是根据用户已使用应用记录，但我们需要提前获取用户意图以推荐服务，因此我们提出的场景发现框架不仅针对当前用户场景发现，</a:t>
            </a:r>
            <a:r>
              <a:rPr lang="zh-CN" altLang="en-US" sz="2600">
                <a:latin typeface="KaiTi" panose="02010609060101010101" pitchFamily="49" charset="-122"/>
                <a:ea typeface="KaiTi" panose="02010609060101010101" pitchFamily="49" charset="-122"/>
              </a:rPr>
              <a:t>同时也会对连续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邻域时段的用户场景进行预测：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</a:rPr>
              <a:t>2025-04-28 13:59:01#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出行；美食出行；餐厅点餐</a:t>
            </a:r>
            <a:r>
              <a:rPr lang="en-US" altLang="zh-CN" sz="2200" dirty="0">
                <a:latin typeface="KaiTi" panose="02010609060101010101" pitchFamily="49" charset="-122"/>
                <a:ea typeface="KaiTi" panose="02010609060101010101" pitchFamily="49" charset="-122"/>
              </a:rPr>
              <a:t>#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预测：餐后支付结算</a:t>
            </a:r>
            <a:endParaRPr lang="zh-CN" altLang="en-US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E3F30-FCBB-83E2-A468-A17086E7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A3DD-5B02-ED46-2253-4486CB46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DF1A0-157E-A9A7-AC97-03C0EA44E47D}"/>
              </a:ext>
            </a:extLst>
          </p:cNvPr>
          <p:cNvSpPr txBox="1"/>
          <p:nvPr/>
        </p:nvSpPr>
        <p:spPr>
          <a:xfrm>
            <a:off x="636401" y="14362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自动预处理场景标签：</a:t>
            </a:r>
            <a:endParaRPr lang="en-AU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目的：单条数据仅包含半小时内的用户设备使用记录，难以代表一段时间内用户场景的时序变化特点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​</a:t>
            </a:r>
            <a:r>
              <a:rPr lang="en-AU" sz="2600" dirty="0"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需要得到用户一段时间内有接续关系的场景</a:t>
            </a:r>
            <a:endParaRPr lang="en-AU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输入数据选择：选择同一用户（同一</a:t>
            </a:r>
            <a:r>
              <a:rPr lang="en-US" altLang="zh-CN" sz="2600" dirty="0">
                <a:latin typeface="KaiTi" panose="02010609060101010101" pitchFamily="49" charset="-122"/>
                <a:ea typeface="KaiTi" panose="02010609060101010101" pitchFamily="49" charset="-122"/>
              </a:rPr>
              <a:t>UDID</a:t>
            </a: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）的连续多天使用记录数据以扩展交互序列的时间跨度</a:t>
            </a:r>
            <a:endParaRPr lang="en-US" altLang="zh-CN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600" dirty="0">
                <a:latin typeface="KaiTi" panose="02010609060101010101" pitchFamily="49" charset="-122"/>
                <a:ea typeface="KaiTi" panose="02010609060101010101" pitchFamily="49" charset="-122"/>
              </a:rPr>
              <a:t>语义化用户时序应用使用记录并将一段时间的数据作为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大语言模型输入：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用户在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2025-04 28 10:47:47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位于湖州市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(120.11, 30.96)</a:t>
            </a: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用户在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2025-04-28 11:28:51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位于湖州市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(120.11, 30.96) </a:t>
            </a:r>
            <a:r>
              <a:rPr lang="en-US" altLang="zh-CN" sz="1800" dirty="0"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用户在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2025-04-28 13:59:01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位于杭州市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(120.37, 30.31)……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用户在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2025-04-28 15:21:05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位于杭州市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(120.43, 30.24)……</a:t>
            </a:r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0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15D3-A6CC-40B9-8019-28D8C4E9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668D-804E-6991-06DE-E4472640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5C8CC2-FC10-481C-3478-DD8E1155D6B5}"/>
              </a:ext>
            </a:extLst>
          </p:cNvPr>
          <p:cNvSpPr txBox="1"/>
          <p:nvPr/>
        </p:nvSpPr>
        <p:spPr>
          <a:xfrm>
            <a:off x="180144" y="1251263"/>
            <a:ext cx="11831712" cy="232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筛选预处理场景标签：</a:t>
            </a:r>
            <a:endParaRPr lang="en-AU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目的：对大语言模型预测的场景进行归纳整理，用于对后续模型训练结果的评估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​</a:t>
            </a:r>
            <a:r>
              <a:rPr lang="en-AU" sz="1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示例引导：此前的标注不够统一，例如工作办公、室内工作可以为一类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将标注数据的预测场景作为大语言模型输入：将暂时得到的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万条标注的数据通过大语言模型归纳并通过人工处理得到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110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类的场景，并将这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110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多类的场景回溯作为其标签，用于评估场景发现的训练结果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8F2323-7F5B-BFBA-312C-93E39E0A7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89" y="3383564"/>
            <a:ext cx="6412159" cy="33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6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D883-B542-1496-0B21-E2F96E5A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FA16-7448-439A-2EA1-85238645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31A99-D8A9-471C-A197-6567C286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69" y="1530291"/>
            <a:ext cx="10734261" cy="24623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AU" altLang="zh-CN" sz="18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基于用户在不同时间与空间环境下产生的行为数据，涵盖地理位置、网络状态、蓝牙与运动感知、周边 </a:t>
            </a:r>
            <a:r>
              <a:rPr lang="en-US" altLang="zh-CN" sz="2100" dirty="0">
                <a:latin typeface="KaiTi" panose="02010609060101010101" pitchFamily="49" charset="-122"/>
                <a:ea typeface="KaiTi" panose="02010609060101010101" pitchFamily="49" charset="-122"/>
              </a:rPr>
              <a:t>POI 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类型及多应用使用记录等异构特征，构建统一的语义输入格式，采用无监督方式对中文 </a:t>
            </a:r>
            <a:r>
              <a:rPr lang="en-US" altLang="zh-CN" sz="2100" dirty="0">
                <a:latin typeface="KaiTi" panose="02010609060101010101" pitchFamily="49" charset="-122"/>
                <a:ea typeface="KaiTi" panose="02010609060101010101" pitchFamily="49" charset="-122"/>
              </a:rPr>
              <a:t>BERT 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模型进行微调。通过引入行为上下文的语义建模，增强模型对多源特征间隐含关联的表达能力，以及对用户行为时序模式的建模能力。</a:t>
            </a:r>
            <a:endParaRPr lang="en-US" altLang="zh-CN" sz="21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buNone/>
            </a:pPr>
            <a:r>
              <a:rPr lang="en-US" altLang="zh-CN" sz="2100" dirty="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微调后的 </a:t>
            </a:r>
            <a:r>
              <a:rPr lang="en-US" altLang="zh-CN" sz="2100" dirty="0">
                <a:latin typeface="KaiTi" panose="02010609060101010101" pitchFamily="49" charset="-122"/>
                <a:ea typeface="KaiTi" panose="02010609060101010101" pitchFamily="49" charset="-122"/>
              </a:rPr>
              <a:t>BERT 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模型用于替代原 </a:t>
            </a:r>
            <a:r>
              <a:rPr lang="en-US" altLang="zh-CN" sz="2100" dirty="0" err="1">
                <a:latin typeface="KaiTi" panose="02010609060101010101" pitchFamily="49" charset="-122"/>
                <a:ea typeface="KaiTi" panose="02010609060101010101" pitchFamily="49" charset="-122"/>
              </a:rPr>
              <a:t>SimGCD</a:t>
            </a:r>
            <a:r>
              <a:rPr lang="en-US" altLang="zh-CN" sz="21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100" dirty="0">
                <a:latin typeface="KaiTi" panose="02010609060101010101" pitchFamily="49" charset="-122"/>
                <a:ea typeface="KaiTi" panose="02010609060101010101" pitchFamily="49" charset="-122"/>
              </a:rPr>
              <a:t>框架中的特征提取器，作为新的行为语义编码器，与结构化特征融合构建场景发现模块，支持对已有垂直领域场景（如通勤、办公、娱乐等）的准确分类，还可基于聚类与对比学习机制，从无标签样本中识别潜在的新型用户场景</a:t>
            </a:r>
            <a:endParaRPr lang="en-US" sz="21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692F88-F0F8-9B7A-80E7-A75BC7EB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75" y="4095119"/>
            <a:ext cx="9518848" cy="26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特征表示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</a:t>
                </a:r>
                <a:endParaRPr lang="en-AU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应用特征：包括应用的嵌入表示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app</m:t>
                        </m:r>
                      </m:sub>
                    </m:sSub>
                  </m:oMath>
                </a14:m>
                <a:r>
                  <a:rPr 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​</a:t>
                </a:r>
                <a:r>
                  <a:rPr 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、应用使用时长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app</m:t>
                        </m:r>
                      </m:sub>
                    </m:sSub>
                  </m:oMath>
                </a14:m>
                <a:r>
                  <a:rPr 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​</a:t>
                </a:r>
                <a:r>
                  <a:rPr 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和用户与应用的交互次数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app</m:t>
                        </m:r>
                      </m:sub>
                    </m:sSub>
                  </m:oMath>
                </a14:m>
                <a:r>
                  <a:rPr 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​</a:t>
                </a:r>
                <a:r>
                  <a:rPr lang="en-AU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</a:p>
              <a:p>
                <a:pPr lvl="1"/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位置特征：利用高德地图</a:t>
                </a:r>
                <a:r>
                  <a:rPr 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API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实现经纬度坐标到位置语义信息的转换，以解决原始位置数据稀疏性及语义缺失问题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时间特征：包括一天中的小时信息，通过正弦和余弦编码进行周期性表示，公式为</a:t>
                </a:r>
                <a:r>
                  <a:rPr 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</a:t>
                </a:r>
                <a:endParaRPr lang="en-AU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sine</m:t>
                        </m:r>
                      </m:sub>
                    </m:sSub>
                    <m:r>
                      <a:rPr lang="en-AU" sz="18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AU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AU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π</m:t>
                                </m:r>
                                <m:r>
                                  <m:rPr>
                                    <m:nor/>
                                  </m:rPr>
                                  <a:rPr lang="zh-CN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latin typeface="Cambria Math" panose="02040503050406030204" pitchFamily="18" charset="0"/>
                                  </a:rPr>
                                  <m:t>hour</m:t>
                                </m:r>
                                <m:r>
                                  <a:rPr lang="en-AU" sz="180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AU" sz="1800" dirty="0">
                    <a:latin typeface="KaiTi" panose="02010609060101010101" pitchFamily="49" charset="-122"/>
                    <a:ea typeface="KaiTi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>
                            <a:latin typeface="KaiTi" panose="02010609060101010101" pitchFamily="49" charset="-122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1800">
                            <a:latin typeface="Cambria Math" panose="02040503050406030204" pitchFamily="18" charset="0"/>
                          </a:rPr>
                          <m:t>cosine</m:t>
                        </m:r>
                      </m:sub>
                    </m:sSub>
                    <m:r>
                      <a:rPr lang="en-AU" sz="18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AU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AU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π</m:t>
                                </m:r>
                                <m:r>
                                  <m:rPr>
                                    <m:nor/>
                                  </m:rPr>
                                  <a:rPr lang="zh-CN" sz="1800"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AU" sz="1800">
                                    <a:latin typeface="Cambria Math" panose="02040503050406030204" pitchFamily="18" charset="0"/>
                                  </a:rPr>
                                  <m:t>hour</m:t>
                                </m:r>
                                <m:r>
                                  <a:rPr lang="en-AU" sz="180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AU" sz="1800" dirty="0">
                    <a:latin typeface="KaiTi" panose="02010609060101010101" pitchFamily="49" charset="-122"/>
                    <a:ea typeface="KaiTi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场景发现技术路线和实施方案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用户交互序列表征预训练方法：</a:t>
            </a:r>
            <a:endParaRPr lang="en-AU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输入序列首部添加可学习的</a:t>
            </a:r>
            <a:r>
              <a:rPr 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[CLS]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标志位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sz="1800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随机掩蔽</a:t>
            </a:r>
            <a:r>
              <a:rPr lang="en-US" sz="1800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15%</a:t>
            </a:r>
            <a:r>
              <a:rPr lang="zh-CN" sz="1800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的交互</a:t>
            </a:r>
            <a:r>
              <a:rPr lang="en-US" sz="1800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Token</a:t>
            </a:r>
            <a:r>
              <a:rPr lang="zh-CN" sz="1800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（采用全掩码策略）</a:t>
            </a:r>
            <a:endParaRPr lang="en-AU" sz="1800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预训练目</a:t>
            </a:r>
            <a:r>
              <a:rPr lang="zh-CN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模型通过双向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Transformer</a:t>
            </a:r>
            <a:r>
              <a:rPr lang="zh-CN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编码器学习上下文感知的序列表征</a:t>
            </a:r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标：被掩盖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APP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ID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的分类预测（主任务），使用时间回归预测（辅助任务）</a:t>
            </a:r>
            <a:endParaRPr lang="en-AU" sz="1800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AU" sz="2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AU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AU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92" y="3917068"/>
            <a:ext cx="4077357" cy="265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3121</Words>
  <Application>Microsoft Office PowerPoint</Application>
  <PresentationFormat>宽屏</PresentationFormat>
  <Paragraphs>404</Paragraphs>
  <Slides>28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Kaiti TC</vt:lpstr>
      <vt:lpstr>等线</vt:lpstr>
      <vt:lpstr>等线 Light</vt:lpstr>
      <vt:lpstr>KaiTi</vt:lpstr>
      <vt:lpstr>宋体</vt:lpstr>
      <vt:lpstr>Microsoft YaHei</vt:lpstr>
      <vt:lpstr>Microsoft YaHei</vt:lpstr>
      <vt:lpstr>Arial</vt:lpstr>
      <vt:lpstr>Calibri</vt:lpstr>
      <vt:lpstr>Cambria Math</vt:lpstr>
      <vt:lpstr>Garamond</vt:lpstr>
      <vt:lpstr>Times New Roman</vt:lpstr>
      <vt:lpstr>Office 主题​​</vt:lpstr>
      <vt:lpstr>1_Office 主题​​</vt:lpstr>
      <vt:lpstr>PowerPoint 演示文稿</vt:lpstr>
      <vt:lpstr>PowerPoint 演示文稿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场景发现技术路线和实施方案</vt:lpstr>
      <vt:lpstr>场景发现技术路线可行性分析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MR</dc:creator>
  <cp:lastModifiedBy>明畅 张</cp:lastModifiedBy>
  <cp:revision>121</cp:revision>
  <dcterms:created xsi:type="dcterms:W3CDTF">2024-12-19T07:23:00Z</dcterms:created>
  <dcterms:modified xsi:type="dcterms:W3CDTF">2025-05-29T05:31:39Z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678E3AC8DBC141AC997801C6749E4190_12</vt:lpwstr>
  </property>
  <property fmtid="{D5CDD505-2E9C-101B-9397-08002B2CF9AE}" pid="3" name="KSOProductBuildVer">
    <vt:lpwstr>2052-12.1.0.20784</vt:lpwstr>
  </property>
</Properties>
</file>